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93" r:id="rId2"/>
    <p:sldId id="294" r:id="rId3"/>
    <p:sldId id="295" r:id="rId4"/>
    <p:sldId id="296" r:id="rId5"/>
    <p:sldId id="297" r:id="rId6"/>
    <p:sldId id="298" r:id="rId7"/>
    <p:sldId id="319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9" r:id="rId18"/>
    <p:sldId id="318" r:id="rId19"/>
    <p:sldId id="308" r:id="rId20"/>
    <p:sldId id="310" r:id="rId21"/>
    <p:sldId id="311" r:id="rId22"/>
    <p:sldId id="313" r:id="rId23"/>
    <p:sldId id="314" r:id="rId24"/>
    <p:sldId id="315" r:id="rId25"/>
    <p:sldId id="312" r:id="rId26"/>
    <p:sldId id="316" r:id="rId27"/>
    <p:sldId id="317" r:id="rId28"/>
    <p:sldId id="320" r:id="rId29"/>
    <p:sldId id="291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CC0066"/>
    <a:srgbClr val="663300"/>
    <a:srgbClr val="0033C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996" y="1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EC3EA2-5D2F-4FB2-851B-B67B21B40AF1}" type="datetimeFigureOut">
              <a:rPr lang="zh-CN" altLang="en-US" smtClean="0"/>
              <a:pPr/>
              <a:t>2017-9-27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42ACE1-A22D-4284-BADC-718B8782AB5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2480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algn="r" eaLnBrk="1" latinLnBrk="0" hangingPunct="1"/>
            <a:endParaRPr kumimoji="0" lang="en-US" sz="1000" dirty="0">
              <a:solidFill>
                <a:schemeClr val="tx1"/>
              </a:solidFill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sz="10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214554"/>
            <a:ext cx="7886728" cy="1829761"/>
          </a:xfrm>
        </p:spPr>
        <p:txBody>
          <a:bodyPr>
            <a:normAutofit/>
          </a:bodyPr>
          <a:lstStyle/>
          <a:p>
            <a:pPr algn="ctr"/>
            <a:r>
              <a:rPr lang="en-US" altLang="en-US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             3.6  DFT</a:t>
            </a:r>
            <a:r>
              <a:rPr lang="zh-CN" altLang="en-US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的应用</a:t>
            </a:r>
            <a:r>
              <a:rPr lang="zh-CN" altLang="en-US" sz="3200" dirty="0" smtClean="0"/>
              <a:t/>
            </a:r>
            <a:br>
              <a:rPr lang="zh-CN" altLang="en-US" sz="3200" dirty="0" smtClean="0"/>
            </a:br>
            <a: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  <a:t/>
            </a:r>
            <a:b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</a:br>
            <a:endParaRPr lang="zh-CN" altLang="en-US" sz="3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158" y="285728"/>
            <a:ext cx="4108817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（</a:t>
            </a:r>
            <a:r>
              <a:rPr lang="en-US" sz="2400" b="1" dirty="0" smtClean="0"/>
              <a:t>3</a:t>
            </a:r>
            <a:r>
              <a:rPr lang="zh-CN" altLang="en-US" sz="2400" b="1" dirty="0" smtClean="0"/>
              <a:t>） 频域离散化（抽样）：</a:t>
            </a:r>
          </a:p>
        </p:txBody>
      </p:sp>
      <p:pic>
        <p:nvPicPr>
          <p:cNvPr id="71682" name="Picture 2" descr="image04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1214422"/>
            <a:ext cx="2643206" cy="453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3" name="Picture 3" descr="image04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1928802"/>
            <a:ext cx="171451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4" name="Picture 4" descr="image05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5853" y="2928934"/>
            <a:ext cx="2071702" cy="757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5" name="Picture 5" descr="image05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85852" y="4000504"/>
            <a:ext cx="1214446" cy="422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6" name="Picture 6" descr="image05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357290" y="4857760"/>
            <a:ext cx="5533655" cy="1071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43372" y="1214422"/>
            <a:ext cx="3877985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6600"/>
                </a:solidFill>
              </a:rPr>
              <a:t>——</a:t>
            </a:r>
            <a:r>
              <a:rPr lang="zh-CN" altLang="en-US" sz="2400" b="1" dirty="0" smtClean="0">
                <a:solidFill>
                  <a:srgbClr val="006600"/>
                </a:solidFill>
              </a:rPr>
              <a:t>时域、频域都离散周期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1472" y="428604"/>
            <a:ext cx="4955203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经过（</a:t>
            </a:r>
            <a:r>
              <a:rPr lang="en-US" sz="2400" b="1" dirty="0" smtClean="0"/>
              <a:t>1</a:t>
            </a:r>
            <a:r>
              <a:rPr lang="zh-CN" altLang="en-US" sz="2400" b="1" dirty="0" smtClean="0"/>
              <a:t>）、（</a:t>
            </a:r>
            <a:r>
              <a:rPr lang="en-US" sz="2400" b="1" dirty="0" smtClean="0"/>
              <a:t>2</a:t>
            </a:r>
            <a:r>
              <a:rPr lang="zh-CN" altLang="en-US" sz="2400" b="1" dirty="0" smtClean="0"/>
              <a:t>）、（</a:t>
            </a:r>
            <a:r>
              <a:rPr lang="en-US" sz="2400" b="1" dirty="0" smtClean="0"/>
              <a:t>3</a:t>
            </a:r>
            <a:r>
              <a:rPr lang="zh-CN" altLang="en-US" sz="2400" b="1" dirty="0" smtClean="0"/>
              <a:t>）三个步骤</a:t>
            </a:r>
          </a:p>
        </p:txBody>
      </p:sp>
      <p:pic>
        <p:nvPicPr>
          <p:cNvPr id="72706" name="Picture 2" descr="image05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00364" y="2422366"/>
            <a:ext cx="4929221" cy="590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07" name="Picture 3" descr="image06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71802" y="3227448"/>
            <a:ext cx="4208363" cy="785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圆角矩形 5"/>
          <p:cNvSpPr/>
          <p:nvPr/>
        </p:nvSpPr>
        <p:spPr>
          <a:xfrm>
            <a:off x="2857488" y="2227316"/>
            <a:ext cx="5214974" cy="1785950"/>
          </a:xfrm>
          <a:prstGeom prst="roundRect">
            <a:avLst/>
          </a:prstGeom>
          <a:noFill/>
          <a:ln w="1905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85786" y="4513332"/>
            <a:ext cx="6340197" cy="113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这就是从离散傅里叶变换法求连续非周期信号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的傅里叶变换的抽样值的方法。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1863" y="357166"/>
            <a:ext cx="7106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2.  </a:t>
            </a:r>
            <a:r>
              <a:rPr lang="zh-CN" altLang="en-US" sz="2400" b="1" dirty="0" smtClean="0"/>
              <a:t>用</a:t>
            </a:r>
            <a:r>
              <a:rPr lang="en-US" sz="2400" b="1" dirty="0" smtClean="0"/>
              <a:t>DFS</a:t>
            </a:r>
            <a:r>
              <a:rPr lang="zh-CN" altLang="en-US" sz="2400" b="1" dirty="0" smtClean="0"/>
              <a:t>对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连续时间周期信号</a:t>
            </a:r>
            <a:r>
              <a:rPr lang="en-US" sz="2400" b="1" dirty="0" smtClean="0">
                <a:solidFill>
                  <a:srgbClr val="C00000"/>
                </a:solidFill>
              </a:rPr>
              <a:t> </a:t>
            </a:r>
            <a:r>
              <a:rPr lang="zh-CN" altLang="en-US" sz="2400" b="1" dirty="0" smtClean="0"/>
              <a:t>的傅里叶级数的逼近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28662" y="1142984"/>
            <a:ext cx="7439857" cy="113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用</a:t>
            </a:r>
            <a:r>
              <a:rPr lang="en-US" sz="2400" b="1" dirty="0" smtClean="0"/>
              <a:t>DFS</a:t>
            </a:r>
            <a:r>
              <a:rPr lang="zh-CN" altLang="en-US" sz="2400" b="1" dirty="0" smtClean="0"/>
              <a:t>方法将周期信号时域频域都离散化后，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                              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对模拟周期信号进行频谱分析</a:t>
            </a:r>
            <a:r>
              <a:rPr lang="zh-CN" altLang="en-US" sz="2400" b="1" dirty="0" smtClean="0"/>
              <a:t>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48" y="2365407"/>
            <a:ext cx="82910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（</a:t>
            </a:r>
            <a:r>
              <a:rPr lang="en-US" sz="2400" b="1" dirty="0" smtClean="0"/>
              <a:t>1</a:t>
            </a:r>
            <a:r>
              <a:rPr lang="zh-CN" altLang="en-US" sz="2400" b="1" dirty="0" smtClean="0"/>
              <a:t>）</a:t>
            </a:r>
            <a:r>
              <a:rPr lang="zh-CN" altLang="en-US" sz="2400" b="1" dirty="0"/>
              <a:t>周期</a:t>
            </a:r>
            <a:r>
              <a:rPr lang="zh-CN" altLang="en-US" sz="2400" b="1" dirty="0" smtClean="0"/>
              <a:t>信号要变成周期序列是有条件的，即周期信号的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周期</a:t>
            </a:r>
            <a:r>
              <a:rPr lang="en-US" altLang="zh-CN" sz="2400" b="1" i="1" dirty="0"/>
              <a:t>T</a:t>
            </a:r>
            <a:r>
              <a:rPr lang="en-US" altLang="zh-CN" sz="2400" b="1" baseline="-25000" dirty="0"/>
              <a:t>0</a:t>
            </a:r>
            <a:r>
              <a:rPr lang="zh-CN" altLang="en-US" sz="2400" b="1" smtClean="0"/>
              <a:t>要等于</a:t>
            </a:r>
            <a:r>
              <a:rPr lang="zh-CN" altLang="en-US" sz="2400" b="1"/>
              <a:t>抽样</a:t>
            </a:r>
            <a:r>
              <a:rPr lang="zh-CN" altLang="en-US" sz="2400" b="1" smtClean="0"/>
              <a:t>间隔</a:t>
            </a:r>
            <a:r>
              <a:rPr lang="en-US" altLang="zh-CN" sz="2400" b="1" i="1" dirty="0" smtClean="0"/>
              <a:t>T</a:t>
            </a:r>
            <a:r>
              <a:rPr lang="en-US" altLang="zh-CN" sz="2400" b="1" dirty="0" smtClean="0"/>
              <a:t> (</a:t>
            </a:r>
            <a:r>
              <a:rPr lang="en-US" altLang="zh-CN" sz="2400" b="1" i="1" dirty="0" smtClean="0"/>
              <a:t>T</a:t>
            </a:r>
            <a:r>
              <a:rPr lang="en-US" altLang="zh-CN" sz="2400" b="1" dirty="0" smtClean="0"/>
              <a:t>=1/</a:t>
            </a:r>
            <a:r>
              <a:rPr lang="en-US" altLang="zh-CN" sz="2400" b="1" i="1" dirty="0" smtClean="0"/>
              <a:t>f</a:t>
            </a:r>
            <a:r>
              <a:rPr lang="en-US" altLang="zh-CN" sz="2400" b="1" i="1" baseline="-25000" dirty="0" smtClean="0"/>
              <a:t>s</a:t>
            </a:r>
            <a:r>
              <a:rPr lang="en-US" altLang="zh-CN" sz="2400" b="1" dirty="0" smtClean="0"/>
              <a:t>)</a:t>
            </a:r>
            <a:r>
              <a:rPr lang="zh-CN" altLang="en-US" sz="2400" b="1" dirty="0" smtClean="0"/>
              <a:t>的整数倍，或</a:t>
            </a:r>
            <a:r>
              <a:rPr lang="en-US" altLang="zh-CN" sz="2400" b="1" i="1" dirty="0" smtClean="0"/>
              <a:t>T</a:t>
            </a:r>
            <a:r>
              <a:rPr lang="zh-CN" altLang="en-US" sz="2400" b="1" dirty="0" smtClean="0"/>
              <a:t>与</a:t>
            </a:r>
            <a:r>
              <a:rPr lang="en-US" altLang="zh-CN" sz="2400" b="1" i="1" dirty="0" smtClean="0"/>
              <a:t>T</a:t>
            </a:r>
            <a:r>
              <a:rPr lang="en-US" altLang="zh-CN" sz="2400" b="1" baseline="-25000" dirty="0" smtClean="0"/>
              <a:t>0</a:t>
            </a:r>
            <a:r>
              <a:rPr lang="zh-CN" altLang="en-US" sz="2400" b="1" dirty="0" smtClean="0"/>
              <a:t>为互素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的整数，即</a:t>
            </a:r>
            <a:r>
              <a:rPr lang="en-US" altLang="zh-CN" sz="2400" b="1" i="1" dirty="0" smtClean="0"/>
              <a:t>NT</a:t>
            </a:r>
            <a:r>
              <a:rPr lang="en-US" altLang="zh-CN" sz="2400" b="1" dirty="0" smtClean="0"/>
              <a:t>=</a:t>
            </a:r>
            <a:r>
              <a:rPr lang="en-US" altLang="zh-CN" sz="2400" b="1" i="1" dirty="0" smtClean="0"/>
              <a:t>MT</a:t>
            </a:r>
            <a:r>
              <a:rPr lang="en-US" altLang="zh-CN" sz="2400" b="1" baseline="-25000" dirty="0" smtClean="0"/>
              <a:t>0</a:t>
            </a:r>
            <a:r>
              <a:rPr lang="zh-CN" altLang="en-US" sz="2400" b="1" dirty="0" smtClean="0"/>
              <a:t>，</a:t>
            </a:r>
            <a:r>
              <a:rPr lang="en-US" altLang="zh-CN" sz="2400" b="1" i="1" dirty="0" smtClean="0"/>
              <a:t>f</a:t>
            </a:r>
            <a:r>
              <a:rPr lang="en-US" altLang="zh-CN" sz="2400" b="1" i="1" baseline="-25000" dirty="0" smtClean="0"/>
              <a:t>s</a:t>
            </a:r>
            <a:r>
              <a:rPr lang="en-US" altLang="zh-CN" sz="2400" b="1" i="1" dirty="0" smtClean="0"/>
              <a:t>&gt;2f</a:t>
            </a:r>
            <a:r>
              <a:rPr lang="en-US" altLang="zh-CN" sz="2400" b="1" i="1" baseline="-25000" dirty="0" smtClean="0"/>
              <a:t>max</a:t>
            </a:r>
            <a:r>
              <a:rPr lang="zh-CN" altLang="en-US" sz="2400" b="1" dirty="0" smtClean="0"/>
              <a:t>。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28662" y="4119733"/>
            <a:ext cx="6639959" cy="16842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（</a:t>
            </a:r>
            <a:r>
              <a:rPr lang="en-US" sz="2400" b="1" dirty="0" smtClean="0"/>
              <a:t>2</a:t>
            </a:r>
            <a:r>
              <a:rPr lang="zh-CN" altLang="en-US" sz="2400" b="1" dirty="0" smtClean="0"/>
              <a:t>） 只能按所形成的离散周期序列的一个周期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    </a:t>
            </a:r>
            <a:r>
              <a:rPr lang="zh-CN" altLang="en-US" sz="2400" b="1" dirty="0" smtClean="0"/>
              <a:t>进行截断，以此作为</a:t>
            </a:r>
            <a:r>
              <a:rPr lang="en-US" sz="2400" b="1" dirty="0" smtClean="0"/>
              <a:t>DFS</a:t>
            </a:r>
            <a:r>
              <a:rPr lang="zh-CN" altLang="en-US" sz="2400" b="1" dirty="0" smtClean="0"/>
              <a:t>的一个周期，以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    </a:t>
            </a:r>
            <a:r>
              <a:rPr lang="zh-CN" altLang="en-US" sz="2400" b="1" dirty="0" smtClean="0"/>
              <a:t>防止频谱的泄漏。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428604"/>
            <a:ext cx="5186035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连续时间周期信号</a:t>
            </a:r>
            <a:r>
              <a:rPr lang="en-US" sz="2400" b="1" dirty="0" smtClean="0"/>
              <a:t> </a:t>
            </a:r>
            <a:r>
              <a:rPr lang="zh-CN" altLang="en-US" sz="2400" b="1" dirty="0" smtClean="0"/>
              <a:t>的傅里叶级数对：</a:t>
            </a:r>
          </a:p>
        </p:txBody>
      </p:sp>
      <p:pic>
        <p:nvPicPr>
          <p:cNvPr id="74754" name="Picture 2" descr="image06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32" y="1214422"/>
            <a:ext cx="3619424" cy="857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5" name="Picture 3" descr="image07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71669" y="2357430"/>
            <a:ext cx="3048021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85786" y="3500438"/>
            <a:ext cx="2877711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（</a:t>
            </a:r>
            <a:r>
              <a:rPr lang="en-US" sz="2400" b="1" dirty="0" smtClean="0"/>
              <a:t>1</a:t>
            </a:r>
            <a:r>
              <a:rPr lang="zh-CN" altLang="en-US" sz="2400" b="1" dirty="0" smtClean="0"/>
              <a:t>） 先对时域抽样</a:t>
            </a:r>
          </a:p>
        </p:txBody>
      </p:sp>
      <p:pic>
        <p:nvPicPr>
          <p:cNvPr id="74756" name="Picture 4" descr="image06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81" y="4357695"/>
            <a:ext cx="3429024" cy="81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直接箭头连接符 7"/>
          <p:cNvCxnSpPr/>
          <p:nvPr/>
        </p:nvCxnSpPr>
        <p:spPr>
          <a:xfrm>
            <a:off x="5500694" y="4643446"/>
            <a:ext cx="1000132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757" name="Picture 5" descr="image07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488" y="5286388"/>
            <a:ext cx="5786477" cy="888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642918"/>
            <a:ext cx="7494359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（</a:t>
            </a:r>
            <a:r>
              <a:rPr lang="en-US" sz="2400" b="1" dirty="0" smtClean="0"/>
              <a:t>2</a:t>
            </a:r>
            <a:r>
              <a:rPr lang="zh-CN" altLang="en-US" sz="2400" b="1" dirty="0" smtClean="0"/>
              <a:t>） 将频域离散序列加以截断，使它成为有限长序列</a:t>
            </a:r>
          </a:p>
        </p:txBody>
      </p:sp>
      <p:pic>
        <p:nvPicPr>
          <p:cNvPr id="75778" name="Picture 2" descr="image07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1428736"/>
            <a:ext cx="2793934" cy="785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直接箭头连接符 4"/>
          <p:cNvCxnSpPr/>
          <p:nvPr/>
        </p:nvCxnSpPr>
        <p:spPr>
          <a:xfrm>
            <a:off x="4572000" y="1785926"/>
            <a:ext cx="1143008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779" name="Picture 3" descr="image08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0166" y="2571744"/>
            <a:ext cx="5032425" cy="785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80" name="Picture 4" descr="image08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29124" y="3643314"/>
            <a:ext cx="2643206" cy="74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燕尾形箭头 7"/>
          <p:cNvSpPr/>
          <p:nvPr/>
        </p:nvSpPr>
        <p:spPr>
          <a:xfrm>
            <a:off x="1285852" y="5429264"/>
            <a:ext cx="928694" cy="285752"/>
          </a:xfrm>
          <a:prstGeom prst="notchedRightArrow">
            <a:avLst/>
          </a:prstGeom>
          <a:noFill/>
          <a:ln w="28575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5781" name="Picture 5" descr="image08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00365" y="4857760"/>
            <a:ext cx="2857520" cy="685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82" name="Picture 6" descr="image08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71802" y="5643578"/>
            <a:ext cx="4643470" cy="49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左大括号 11"/>
          <p:cNvSpPr/>
          <p:nvPr/>
        </p:nvSpPr>
        <p:spPr>
          <a:xfrm>
            <a:off x="2643174" y="5214950"/>
            <a:ext cx="285752" cy="714380"/>
          </a:xfrm>
          <a:prstGeom prst="leftBrace">
            <a:avLst/>
          </a:prstGeom>
          <a:ln w="1905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357166"/>
            <a:ext cx="2502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3.   </a:t>
            </a:r>
            <a:r>
              <a:rPr lang="zh-CN" altLang="en-US" sz="2400" b="1" dirty="0" smtClean="0"/>
              <a:t>整个处理过程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00100" y="1772816"/>
            <a:ext cx="178125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6600"/>
                </a:solidFill>
              </a:rPr>
              <a:t>(</a:t>
            </a:r>
            <a:r>
              <a:rPr lang="en-US" altLang="zh-CN" sz="2400" b="1" dirty="0" smtClean="0">
                <a:solidFill>
                  <a:srgbClr val="006600"/>
                </a:solidFill>
              </a:rPr>
              <a:t>1)</a:t>
            </a:r>
            <a:r>
              <a:rPr lang="zh-CN" altLang="en-US" sz="2400" b="1" dirty="0" smtClean="0">
                <a:solidFill>
                  <a:srgbClr val="006600"/>
                </a:solidFill>
              </a:rPr>
              <a:t>时域抽样</a:t>
            </a:r>
            <a:endParaRPr lang="en-US" altLang="zh-CN" sz="2400" b="1" dirty="0" smtClean="0">
              <a:solidFill>
                <a:srgbClr val="0066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6600"/>
                </a:solidFill>
              </a:rPr>
              <a:t>(2)</a:t>
            </a:r>
            <a:r>
              <a:rPr lang="zh-CN" altLang="en-US" sz="2400" b="1" dirty="0" smtClean="0">
                <a:solidFill>
                  <a:srgbClr val="006600"/>
                </a:solidFill>
              </a:rPr>
              <a:t>时域截断</a:t>
            </a:r>
            <a:endParaRPr lang="en-US" altLang="zh-CN" sz="2400" b="1" dirty="0" smtClean="0">
              <a:solidFill>
                <a:srgbClr val="0066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6600"/>
                </a:solidFill>
              </a:rPr>
              <a:t>(3)</a:t>
            </a:r>
            <a:r>
              <a:rPr lang="zh-CN" altLang="en-US" sz="2400" b="1" dirty="0" smtClean="0">
                <a:solidFill>
                  <a:srgbClr val="006600"/>
                </a:solidFill>
              </a:rPr>
              <a:t>频域抽样</a:t>
            </a:r>
          </a:p>
        </p:txBody>
      </p:sp>
      <p:pic>
        <p:nvPicPr>
          <p:cNvPr id="1026" name="Picture 2" descr="E:\DSP程佩青课件\039836-01 数字信号处理教程（第四版）\TU\3t16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14744" y="142852"/>
            <a:ext cx="4786346" cy="648989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1538" y="371283"/>
            <a:ext cx="80724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模拟信号用</a:t>
            </a:r>
            <a:r>
              <a:rPr lang="en-US" sz="2400" b="1" dirty="0" smtClean="0"/>
              <a:t>DFT</a:t>
            </a:r>
            <a:r>
              <a:rPr lang="zh-CN" altLang="en-US" sz="2400" b="1" dirty="0" smtClean="0"/>
              <a:t>作频谱分析的处理过程中，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时域抽样、时域截断、频域抽样（</a:t>
            </a:r>
            <a:r>
              <a:rPr lang="en-US" sz="2400" b="1" dirty="0" smtClean="0"/>
              <a:t>DFT</a:t>
            </a:r>
            <a:r>
              <a:rPr lang="zh-CN" altLang="en-US" sz="2400" b="1" dirty="0" smtClean="0"/>
              <a:t>）都会产生失真。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2910" y="1714488"/>
            <a:ext cx="68339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33CC"/>
                </a:solidFill>
              </a:rPr>
              <a:t>     (1)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时域抽样。</a:t>
            </a:r>
            <a:r>
              <a:rPr lang="zh-CN" altLang="en-US" sz="2400" b="1" dirty="0" smtClean="0"/>
              <a:t>时域抽样，频域周期延拓。</a:t>
            </a:r>
            <a:endParaRPr lang="en-US" altLang="zh-CN" sz="2400" b="1" dirty="0" smtClean="0"/>
          </a:p>
          <a:p>
            <a:pPr marL="457200" indent="-457200">
              <a:lnSpc>
                <a:spcPct val="150000"/>
              </a:lnSpc>
            </a:pPr>
            <a:r>
              <a:rPr lang="zh-CN" altLang="en-US" sz="2400" b="1" dirty="0" smtClean="0"/>
              <a:t>      需满足抽样定理采就不会产生频谱混叠失真。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4348" y="3143248"/>
            <a:ext cx="848501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(2)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时域截断。</a:t>
            </a:r>
            <a:r>
              <a:rPr lang="zh-CN" altLang="en-US" sz="2400" b="1" dirty="0" smtClean="0"/>
              <a:t>即在时域序列上乘一个窗口函数</a:t>
            </a:r>
            <a:r>
              <a:rPr lang="en-US" sz="2400" b="1" i="1" dirty="0" smtClean="0"/>
              <a:t>d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     得到</a:t>
            </a:r>
            <a:r>
              <a:rPr lang="en-US" sz="2400" b="1" i="1" dirty="0" smtClean="0"/>
              <a:t>x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)</a:t>
            </a:r>
            <a:r>
              <a:rPr lang="en-US" sz="2400" b="1" i="1" dirty="0" smtClean="0"/>
              <a:t>d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，</a:t>
            </a:r>
            <a:r>
              <a:rPr lang="en-US" sz="2400" b="1" i="1" dirty="0" smtClean="0"/>
              <a:t>d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是有限长的即</a:t>
            </a:r>
            <a:r>
              <a:rPr lang="en-US" sz="2400" b="1" i="1" dirty="0" smtClean="0"/>
              <a:t>d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，</a:t>
            </a:r>
            <a:r>
              <a:rPr lang="en-US" sz="2400" b="1" dirty="0" smtClean="0"/>
              <a:t>0≤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≤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-1</a:t>
            </a:r>
            <a:r>
              <a:rPr lang="zh-CN" altLang="en-US" sz="2400" b="1" dirty="0" smtClean="0"/>
              <a:t>。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    若为矩形窗，则在</a:t>
            </a:r>
            <a:r>
              <a:rPr lang="en-US" sz="2400" b="1" dirty="0" smtClean="0"/>
              <a:t>0≤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≤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-1</a:t>
            </a:r>
            <a:r>
              <a:rPr lang="zh-CN" altLang="en-US" sz="2400" b="1" dirty="0" smtClean="0"/>
              <a:t>范围内</a:t>
            </a:r>
            <a:r>
              <a:rPr lang="en-US" sz="2400" b="1" i="1" dirty="0" smtClean="0"/>
              <a:t>x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)</a:t>
            </a:r>
            <a:r>
              <a:rPr lang="en-US" sz="2400" b="1" i="1" dirty="0" smtClean="0"/>
              <a:t>d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与</a:t>
            </a:r>
            <a:r>
              <a:rPr lang="en-US" sz="2400" b="1" i="1" dirty="0" smtClean="0"/>
              <a:t>x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数值相同；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    否则，若用其他形状窗，在此范围内数据也产生变化。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     时域信号的截断会对谱分析造成影响。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428604"/>
            <a:ext cx="843051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(3) 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频域抽样。</a:t>
            </a:r>
            <a:r>
              <a:rPr lang="zh-CN" altLang="en-US" sz="2400" b="1" dirty="0" smtClean="0"/>
              <a:t>由于频域仍是连续值，故必须加以离散化，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     在离散时域产生周期延拓序列</a:t>
            </a:r>
            <a:r>
              <a:rPr lang="en-US" sz="2400" b="1" dirty="0" smtClean="0"/>
              <a:t> </a:t>
            </a:r>
            <a:r>
              <a:rPr lang="zh-CN" altLang="en-US" sz="2400" b="1" dirty="0" smtClean="0"/>
              <a:t>。要求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      一个周期内频域抽样点数</a:t>
            </a:r>
            <a:r>
              <a:rPr lang="en-US" sz="2400" b="1" i="1" dirty="0" smtClean="0"/>
              <a:t>M</a:t>
            </a:r>
            <a:r>
              <a:rPr lang="zh-CN" altLang="en-US" sz="2400" b="1" dirty="0" smtClean="0"/>
              <a:t>满足</a:t>
            </a:r>
            <a:r>
              <a:rPr lang="en-US" sz="2400" b="1" i="1" dirty="0" smtClean="0"/>
              <a:t>M</a:t>
            </a:r>
            <a:r>
              <a:rPr lang="en-US" sz="2400" b="1" dirty="0" smtClean="0"/>
              <a:t>≥</a:t>
            </a:r>
            <a:r>
              <a:rPr lang="en-US" sz="2400" b="1" i="1" dirty="0" smtClean="0"/>
              <a:t>N </a:t>
            </a:r>
            <a:r>
              <a:rPr lang="zh-CN" altLang="en-US" sz="2400" b="1" dirty="0" smtClean="0"/>
              <a:t>。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8596" y="2494149"/>
            <a:ext cx="8648521" cy="2792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6600"/>
                </a:solidFill>
              </a:rPr>
              <a:t>对模拟信号作谱分析，主要有两个技术指标：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6600"/>
                </a:solidFill>
              </a:rPr>
              <a:t>第一个指标：要分析的最高频率</a:t>
            </a:r>
            <a:r>
              <a:rPr lang="en-US" sz="2400" b="1" dirty="0" smtClean="0">
                <a:solidFill>
                  <a:srgbClr val="006600"/>
                </a:solidFill>
              </a:rPr>
              <a:t> </a:t>
            </a:r>
            <a:r>
              <a:rPr lang="zh-CN" altLang="en-US" sz="2400" b="1" dirty="0" smtClean="0">
                <a:solidFill>
                  <a:srgbClr val="006600"/>
                </a:solidFill>
              </a:rPr>
              <a:t>，它决定了抽样频率</a:t>
            </a:r>
            <a:r>
              <a:rPr lang="en-US" sz="2400" b="1" dirty="0" smtClean="0">
                <a:solidFill>
                  <a:srgbClr val="006600"/>
                </a:solidFill>
              </a:rPr>
              <a:t> </a:t>
            </a:r>
            <a:r>
              <a:rPr lang="zh-CN" altLang="en-US" sz="2400" b="1" dirty="0" smtClean="0">
                <a:solidFill>
                  <a:srgbClr val="006600"/>
                </a:solidFill>
              </a:rPr>
              <a:t>的选取。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6600"/>
                </a:solidFill>
              </a:rPr>
              <a:t>第二个指标：所需分析的信号要求的频率分辨率</a:t>
            </a:r>
            <a:r>
              <a:rPr lang="en-US" sz="2400" b="1" dirty="0" smtClean="0">
                <a:solidFill>
                  <a:srgbClr val="006600"/>
                </a:solidFill>
              </a:rPr>
              <a:t> </a:t>
            </a:r>
            <a:r>
              <a:rPr lang="zh-CN" altLang="en-US" sz="2400" b="1" dirty="0" smtClean="0">
                <a:solidFill>
                  <a:srgbClr val="006600"/>
                </a:solidFill>
              </a:rPr>
              <a:t>，</a:t>
            </a:r>
            <a:endParaRPr lang="en-US" altLang="zh-CN" sz="2400" b="1" dirty="0" smtClean="0">
              <a:solidFill>
                <a:srgbClr val="0066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6600"/>
                </a:solidFill>
              </a:rPr>
              <a:t>                        它是能分辨的两个频率的最小间距。</a:t>
            </a:r>
            <a:r>
              <a:rPr lang="en-US" sz="2400" b="1" dirty="0" smtClean="0">
                <a:solidFill>
                  <a:srgbClr val="006600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6600"/>
                </a:solidFill>
              </a:rPr>
              <a:t>                        决定了信号应截取的时间长度</a:t>
            </a:r>
            <a:r>
              <a:rPr lang="en-US" sz="2400" b="1" dirty="0" smtClean="0">
                <a:solidFill>
                  <a:srgbClr val="006600"/>
                </a:solidFill>
              </a:rPr>
              <a:t> </a:t>
            </a:r>
            <a:r>
              <a:rPr lang="zh-CN" altLang="en-US" sz="2400" b="1" dirty="0" smtClean="0">
                <a:solidFill>
                  <a:srgbClr val="006600"/>
                </a:solidFill>
              </a:rPr>
              <a:t>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428604"/>
            <a:ext cx="4822154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7030A0"/>
                </a:solidFill>
              </a:rPr>
              <a:t>四、用</a:t>
            </a:r>
            <a:r>
              <a:rPr lang="en-US" sz="2400" b="1" dirty="0" smtClean="0">
                <a:solidFill>
                  <a:srgbClr val="7030A0"/>
                </a:solidFill>
              </a:rPr>
              <a:t>DFT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对模拟信号进行谱分析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92983" y="1142984"/>
            <a:ext cx="2350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两个技术指标：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57290" y="1857364"/>
            <a:ext cx="5580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/>
              <a:t>(1)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最高频率</a:t>
            </a:r>
            <a:r>
              <a:rPr lang="en-US" altLang="zh-CN" sz="2400" b="1" i="1" dirty="0" err="1" smtClean="0">
                <a:solidFill>
                  <a:srgbClr val="0033CC"/>
                </a:solidFill>
              </a:rPr>
              <a:t>f</a:t>
            </a:r>
            <a:r>
              <a:rPr lang="en-US" altLang="zh-CN" sz="2400" b="1" i="1" baseline="-25000" dirty="0" err="1" smtClean="0">
                <a:solidFill>
                  <a:srgbClr val="0033CC"/>
                </a:solidFill>
              </a:rPr>
              <a:t>h</a:t>
            </a:r>
            <a:r>
              <a:rPr lang="en-US" altLang="zh-CN" sz="2400" b="1" dirty="0" smtClean="0"/>
              <a:t>——</a:t>
            </a:r>
            <a:r>
              <a:rPr lang="zh-CN" altLang="en-US" sz="2400" b="1" dirty="0" smtClean="0"/>
              <a:t>决定所选的抽样频率</a:t>
            </a:r>
            <a:r>
              <a:rPr lang="en-US" altLang="zh-CN" sz="2400" b="1" i="1" dirty="0" smtClean="0"/>
              <a:t>f</a:t>
            </a:r>
            <a:r>
              <a:rPr lang="en-US" altLang="zh-CN" sz="2400" b="1" i="1" baseline="-25000" dirty="0" smtClean="0"/>
              <a:t>s</a:t>
            </a:r>
            <a:endParaRPr lang="zh-CN" altLang="en-US" sz="2400" b="1" i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357290" y="2425479"/>
            <a:ext cx="68611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/>
              <a:t>(2)</a:t>
            </a:r>
            <a:r>
              <a:rPr lang="zh-CN" altLang="en-US" sz="2400" b="1" dirty="0" smtClean="0">
                <a:solidFill>
                  <a:srgbClr val="006600"/>
                </a:solidFill>
              </a:rPr>
              <a:t>频率分辨率</a:t>
            </a:r>
            <a:r>
              <a:rPr lang="en-US" altLang="zh-CN" sz="2400" b="1" i="1" dirty="0" smtClean="0">
                <a:solidFill>
                  <a:srgbClr val="006600"/>
                </a:solidFill>
              </a:rPr>
              <a:t>F</a:t>
            </a:r>
            <a:r>
              <a:rPr lang="en-US" altLang="zh-CN" sz="2400" b="1" baseline="-25000" dirty="0" smtClean="0">
                <a:solidFill>
                  <a:srgbClr val="006600"/>
                </a:solidFill>
              </a:rPr>
              <a:t>0</a:t>
            </a:r>
            <a:r>
              <a:rPr lang="en-US" altLang="zh-CN" sz="2400" b="1" dirty="0" smtClean="0">
                <a:solidFill>
                  <a:srgbClr val="006600"/>
                </a:solidFill>
              </a:rPr>
              <a:t> </a:t>
            </a:r>
            <a:r>
              <a:rPr lang="en-US" altLang="zh-CN" sz="2400" b="1" dirty="0" smtClean="0"/>
              <a:t>——</a:t>
            </a:r>
            <a:r>
              <a:rPr lang="zh-CN" altLang="en-US" sz="2400" b="1" dirty="0" smtClean="0"/>
              <a:t>决定信号应取的时间长度</a:t>
            </a:r>
            <a:r>
              <a:rPr lang="en-US" altLang="zh-CN" sz="2400" b="1" i="1" dirty="0" smtClean="0"/>
              <a:t>T</a:t>
            </a:r>
            <a:r>
              <a:rPr lang="en-US" altLang="zh-CN" sz="2400" b="1" baseline="-25000" dirty="0" smtClean="0"/>
              <a:t>0</a:t>
            </a:r>
            <a:r>
              <a:rPr lang="en-US" altLang="zh-CN" sz="2400" b="1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                                      以及随之而定的抽样点数</a:t>
            </a:r>
            <a:r>
              <a:rPr lang="en-US" altLang="zh-CN" sz="2400" b="1" i="1" dirty="0" smtClean="0"/>
              <a:t>N</a:t>
            </a:r>
            <a:endParaRPr lang="zh-CN" altLang="en-US" sz="2400" b="1" i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500166" y="3786190"/>
            <a:ext cx="1731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三个过程：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21122" y="4429132"/>
            <a:ext cx="1422184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时域抽样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14546" y="4929198"/>
            <a:ext cx="1422184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时域截断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14546" y="5495958"/>
            <a:ext cx="1422184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频域抽样</a:t>
            </a:r>
          </a:p>
        </p:txBody>
      </p:sp>
      <p:sp>
        <p:nvSpPr>
          <p:cNvPr id="12" name="右大括号 11"/>
          <p:cNvSpPr/>
          <p:nvPr/>
        </p:nvSpPr>
        <p:spPr>
          <a:xfrm>
            <a:off x="3786182" y="4714884"/>
            <a:ext cx="428628" cy="1214446"/>
          </a:xfrm>
          <a:prstGeom prst="rightBrace">
            <a:avLst>
              <a:gd name="adj1" fmla="val 8333"/>
              <a:gd name="adj2" fmla="val 5093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286248" y="5000636"/>
            <a:ext cx="1422184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产生失真</a:t>
            </a:r>
          </a:p>
        </p:txBody>
      </p:sp>
      <p:sp>
        <p:nvSpPr>
          <p:cNvPr id="14" name="云形标注 13"/>
          <p:cNvSpPr/>
          <p:nvPr/>
        </p:nvSpPr>
        <p:spPr>
          <a:xfrm>
            <a:off x="6357950" y="4643446"/>
            <a:ext cx="2357454" cy="1143008"/>
          </a:xfrm>
          <a:prstGeom prst="cloudCallout">
            <a:avLst>
              <a:gd name="adj1" fmla="val -71257"/>
              <a:gd name="adj2" fmla="val 8180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786578" y="4929198"/>
            <a:ext cx="1112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7030A0"/>
                </a:solidFill>
              </a:rPr>
              <a:t>哪些？</a:t>
            </a:r>
          </a:p>
        </p:txBody>
      </p:sp>
      <p:sp>
        <p:nvSpPr>
          <p:cNvPr id="16" name="线形标注 2 15"/>
          <p:cNvSpPr/>
          <p:nvPr/>
        </p:nvSpPr>
        <p:spPr>
          <a:xfrm rot="16200000">
            <a:off x="7715272" y="857232"/>
            <a:ext cx="1071570" cy="785818"/>
          </a:xfrm>
          <a:prstGeom prst="borderCallout2">
            <a:avLst>
              <a:gd name="adj1" fmla="val 15877"/>
              <a:gd name="adj2" fmla="val -4175"/>
              <a:gd name="adj3" fmla="val 18750"/>
              <a:gd name="adj4" fmla="val -16667"/>
              <a:gd name="adj5" fmla="val -36594"/>
              <a:gd name="adj6" fmla="val -58207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858148" y="812053"/>
            <a:ext cx="803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CC0066"/>
                </a:solidFill>
              </a:rPr>
              <a:t>之间</a:t>
            </a:r>
            <a:endParaRPr lang="en-US" altLang="zh-CN" sz="2400" b="1" dirty="0" smtClean="0">
              <a:solidFill>
                <a:srgbClr val="CC0066"/>
              </a:solidFill>
            </a:endParaRPr>
          </a:p>
          <a:p>
            <a:r>
              <a:rPr lang="zh-CN" altLang="en-US" sz="2400" b="1" dirty="0" smtClean="0">
                <a:solidFill>
                  <a:srgbClr val="CC0066"/>
                </a:solidFill>
              </a:rPr>
              <a:t>关系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428604"/>
            <a:ext cx="6987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C00000"/>
                </a:solidFill>
              </a:rPr>
              <a:t>五、用</a:t>
            </a:r>
            <a:r>
              <a:rPr lang="en-US" sz="2400" b="1" dirty="0" smtClean="0">
                <a:solidFill>
                  <a:srgbClr val="C00000"/>
                </a:solidFill>
              </a:rPr>
              <a:t>DFT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对模拟信号作谱分析中主要参量的选择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7224" y="1142984"/>
            <a:ext cx="68831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b="1" dirty="0" smtClean="0"/>
              <a:t>抽样频率的选择</a:t>
            </a:r>
            <a:endParaRPr lang="en-US" altLang="zh-CN" sz="2400" b="1" dirty="0" smtClean="0"/>
          </a:p>
          <a:p>
            <a:pPr algn="ctr">
              <a:lnSpc>
                <a:spcPct val="150000"/>
              </a:lnSpc>
            </a:pPr>
            <a:r>
              <a:rPr lang="en-US" altLang="zh-CN" sz="2400" b="1" i="1" dirty="0" smtClean="0"/>
              <a:t>f</a:t>
            </a:r>
            <a:r>
              <a:rPr lang="en-US" altLang="zh-CN" sz="2400" b="1" i="1" baseline="-25000" dirty="0" smtClean="0"/>
              <a:t>s</a:t>
            </a:r>
            <a:r>
              <a:rPr lang="en-US" altLang="zh-CN" sz="2400" b="1" dirty="0" smtClean="0"/>
              <a:t>&gt;2</a:t>
            </a:r>
            <a:r>
              <a:rPr lang="en-US" altLang="zh-CN" sz="2400" b="1" i="1" dirty="0" smtClean="0"/>
              <a:t>f</a:t>
            </a:r>
            <a:r>
              <a:rPr lang="en-US" altLang="zh-CN" sz="2400" b="1" i="1" baseline="-25000" dirty="0" smtClean="0"/>
              <a:t>k</a:t>
            </a:r>
            <a:endParaRPr lang="zh-CN" altLang="en-US" sz="24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428860" y="3929066"/>
            <a:ext cx="3295268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i="1" dirty="0" smtClean="0"/>
              <a:t>f</a:t>
            </a:r>
            <a:r>
              <a:rPr lang="en-US" altLang="zh-CN" sz="2400" b="1" i="1" baseline="-25000" dirty="0" smtClean="0"/>
              <a:t>s</a:t>
            </a:r>
            <a:r>
              <a:rPr lang="en-US" altLang="zh-CN" sz="2400" b="1" dirty="0" smtClean="0"/>
              <a:t>=(</a:t>
            </a:r>
            <a:r>
              <a:rPr lang="en-US" altLang="zh-CN" sz="2400" b="1" dirty="0"/>
              <a:t>3~6) </a:t>
            </a:r>
            <a:r>
              <a:rPr lang="en-US" altLang="zh-CN" sz="2400" b="1" i="1" dirty="0" err="1" smtClean="0"/>
              <a:t>f</a:t>
            </a:r>
            <a:r>
              <a:rPr lang="en-US" altLang="zh-CN" sz="2400" b="1" i="1" baseline="-25000" dirty="0" err="1" smtClean="0"/>
              <a:t>h</a:t>
            </a:r>
            <a:endParaRPr lang="zh-CN" altLang="en-US" sz="2400" b="1" i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285852" y="2643182"/>
            <a:ext cx="79191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考虑到</a:t>
            </a:r>
            <a:r>
              <a:rPr lang="zh-CN" altLang="en-US" sz="2400" b="1" dirty="0" smtClean="0"/>
              <a:t>将信号截断成有限长序列会造成频谱泄漏使原来的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频谱展宽且产生谱间的串扰，故将</a:t>
            </a:r>
            <a:r>
              <a:rPr lang="en-US" altLang="zh-CN" sz="2400" b="1" i="1" dirty="0" smtClean="0"/>
              <a:t>f</a:t>
            </a:r>
            <a:r>
              <a:rPr lang="en-US" altLang="zh-CN" sz="2400" b="1" i="1" baseline="-25000" dirty="0" smtClean="0"/>
              <a:t>s </a:t>
            </a:r>
            <a:r>
              <a:rPr lang="zh-CN" altLang="en-US" sz="2400" b="1" dirty="0" smtClean="0"/>
              <a:t>增加为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357166"/>
            <a:ext cx="3970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33CC"/>
                </a:solidFill>
              </a:rPr>
              <a:t>一、</a:t>
            </a:r>
            <a:r>
              <a:rPr lang="en-US" sz="2400" b="1" dirty="0" smtClean="0">
                <a:solidFill>
                  <a:srgbClr val="0033CC"/>
                </a:solidFill>
              </a:rPr>
              <a:t> 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利用</a:t>
            </a:r>
            <a:r>
              <a:rPr lang="en-US" sz="2400" b="1" dirty="0" smtClean="0">
                <a:solidFill>
                  <a:srgbClr val="0033CC"/>
                </a:solidFill>
              </a:rPr>
              <a:t>DFT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计算线性卷积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85852" y="1071546"/>
            <a:ext cx="6639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用</a:t>
            </a:r>
            <a:r>
              <a:rPr lang="en-US" sz="2400" b="1" dirty="0" smtClean="0"/>
              <a:t>DFT</a:t>
            </a:r>
            <a:r>
              <a:rPr lang="zh-CN" altLang="en-US" sz="2400" b="1" dirty="0" smtClean="0"/>
              <a:t>方法（采用</a:t>
            </a:r>
            <a:r>
              <a:rPr lang="en-US" sz="2400" b="1" dirty="0" smtClean="0"/>
              <a:t>FFT</a:t>
            </a:r>
            <a:r>
              <a:rPr lang="zh-CN" altLang="en-US" sz="2400" b="1" dirty="0" smtClean="0"/>
              <a:t>算法）来计算</a:t>
            </a:r>
            <a:r>
              <a:rPr lang="zh-CN" altLang="en-US" sz="2400" b="1" dirty="0"/>
              <a:t>线性</a:t>
            </a:r>
            <a:r>
              <a:rPr lang="zh-CN" altLang="en-US" sz="2400" b="1" dirty="0" smtClean="0"/>
              <a:t>卷积和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85852" y="1857364"/>
            <a:ext cx="54537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输入序列                         </a:t>
            </a:r>
            <a:r>
              <a:rPr lang="en-US" sz="2400" b="1" i="1" dirty="0" smtClean="0"/>
              <a:t>x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，</a:t>
            </a:r>
            <a:r>
              <a:rPr lang="en-US" sz="2400" b="1" dirty="0" smtClean="0"/>
              <a:t>0≤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≤</a:t>
            </a:r>
            <a:r>
              <a:rPr lang="en-US" sz="2400" b="1" i="1" dirty="0" smtClean="0"/>
              <a:t>N</a:t>
            </a:r>
            <a:r>
              <a:rPr lang="en-US" sz="2400" b="1" baseline="-25000" dirty="0" smtClean="0"/>
              <a:t>1</a:t>
            </a:r>
            <a:r>
              <a:rPr lang="en-US" sz="2400" b="1" dirty="0" smtClean="0"/>
              <a:t>-1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系统单位抽样响应         </a:t>
            </a:r>
            <a:r>
              <a:rPr lang="en-US" sz="2400" b="1" i="1" dirty="0" smtClean="0"/>
              <a:t>h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，</a:t>
            </a:r>
            <a:r>
              <a:rPr lang="en-US" sz="2400" b="1" dirty="0" smtClean="0"/>
              <a:t>0≤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≤</a:t>
            </a:r>
            <a:r>
              <a:rPr lang="en-US" sz="2400" b="1" i="1" dirty="0" smtClean="0"/>
              <a:t>N</a:t>
            </a:r>
            <a:r>
              <a:rPr lang="en-US" sz="2400" b="1" baseline="-25000" dirty="0" smtClean="0"/>
              <a:t>2</a:t>
            </a:r>
            <a:r>
              <a:rPr lang="en-US" sz="2400" b="1" dirty="0" smtClean="0"/>
              <a:t>-1</a:t>
            </a:r>
            <a:endParaRPr lang="zh-CN" altLang="en-US" sz="2400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285852" y="3209942"/>
            <a:ext cx="63722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用计算圆周卷积和的办法求系统的输出，即求</a:t>
            </a:r>
            <a:endParaRPr lang="en-US" altLang="zh-CN" sz="2400" b="1" dirty="0" smtClean="0"/>
          </a:p>
          <a:p>
            <a:pPr algn="ctr">
              <a:lnSpc>
                <a:spcPct val="150000"/>
              </a:lnSpc>
            </a:pPr>
            <a:r>
              <a:rPr lang="en-US" altLang="zh-CN" sz="2400" b="1" i="1" dirty="0"/>
              <a:t>y</a:t>
            </a:r>
            <a:r>
              <a:rPr lang="en-US" altLang="zh-CN" sz="2400" b="1" baseline="-25000" dirty="0" smtClean="0"/>
              <a:t>1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)=</a:t>
            </a:r>
            <a:r>
              <a:rPr lang="en-US" altLang="zh-CN" sz="2400" b="1" i="1" dirty="0" smtClean="0"/>
              <a:t>x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)*</a:t>
            </a:r>
            <a:r>
              <a:rPr lang="en-US" altLang="zh-CN" sz="2400" b="1" i="1" dirty="0" smtClean="0"/>
              <a:t>h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)</a:t>
            </a:r>
            <a:endParaRPr lang="zh-CN" altLang="en-US" sz="2400" b="1" dirty="0" smtClean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357166"/>
            <a:ext cx="2116285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2.  </a:t>
            </a:r>
            <a:r>
              <a:rPr lang="zh-CN" altLang="en-US" sz="2400" b="1" dirty="0" smtClean="0"/>
              <a:t>频率分辨率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4348" y="1000108"/>
            <a:ext cx="6832320" cy="16842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长度为</a:t>
            </a:r>
            <a:r>
              <a:rPr lang="en-US" sz="2400" b="1" i="1" dirty="0" smtClean="0"/>
              <a:t>N</a:t>
            </a:r>
            <a:r>
              <a:rPr lang="zh-CN" altLang="en-US" sz="2400" b="1" dirty="0" smtClean="0"/>
              <a:t>的信号序列所对应的连续谱</a:t>
            </a:r>
            <a:r>
              <a:rPr lang="en-US" sz="2400" b="1" i="1" dirty="0" smtClean="0"/>
              <a:t> </a:t>
            </a:r>
            <a:r>
              <a:rPr lang="zh-CN" altLang="en-US" sz="2400" b="1" dirty="0" smtClean="0"/>
              <a:t>中能分辨的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两个频率分量峰值的最小频率间距</a:t>
            </a:r>
            <a:r>
              <a:rPr lang="en-US" sz="2400" b="1" dirty="0" smtClean="0"/>
              <a:t> </a:t>
            </a:r>
            <a:r>
              <a:rPr lang="en-US" sz="2400" b="1" i="1" dirty="0" smtClean="0"/>
              <a:t>F</a:t>
            </a:r>
            <a:r>
              <a:rPr lang="en-US" sz="2400" b="1" i="1" baseline="-25000" dirty="0" smtClean="0"/>
              <a:t>0</a:t>
            </a:r>
            <a:r>
              <a:rPr lang="zh-CN" altLang="en-US" sz="2400" b="1" dirty="0" smtClean="0"/>
              <a:t>，</a:t>
            </a:r>
            <a:r>
              <a:rPr lang="en-US" sz="2400" b="1" dirty="0" smtClean="0"/>
              <a:t> </a:t>
            </a:r>
            <a:r>
              <a:rPr lang="en-US" sz="2400" b="1" i="1" dirty="0" smtClean="0"/>
              <a:t>F</a:t>
            </a:r>
            <a:r>
              <a:rPr lang="en-US" sz="2400" b="1" i="1" baseline="-25000" dirty="0" smtClean="0"/>
              <a:t>0</a:t>
            </a:r>
            <a:r>
              <a:rPr lang="zh-CN" altLang="en-US" sz="2400" b="1" dirty="0" smtClean="0"/>
              <a:t>越小，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则频率分辨率越高。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2910" y="3143248"/>
            <a:ext cx="3191899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33CC"/>
                </a:solidFill>
              </a:rPr>
              <a:t>矩形窗（宽</a:t>
            </a:r>
            <a:r>
              <a:rPr lang="en-US" sz="2400" b="1" i="1" dirty="0" smtClean="0">
                <a:solidFill>
                  <a:srgbClr val="0033CC"/>
                </a:solidFill>
              </a:rPr>
              <a:t>N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点）截断</a:t>
            </a:r>
          </a:p>
        </p:txBody>
      </p:sp>
      <p:pic>
        <p:nvPicPr>
          <p:cNvPr id="79875" name="Picture 3" descr="image1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5041458"/>
            <a:ext cx="1714512" cy="387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圆角矩形 5"/>
          <p:cNvSpPr/>
          <p:nvPr/>
        </p:nvSpPr>
        <p:spPr>
          <a:xfrm>
            <a:off x="642910" y="4143380"/>
            <a:ext cx="2643206" cy="1500198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37580" y="4281512"/>
            <a:ext cx="1834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频率分辨率</a:t>
            </a:r>
            <a:r>
              <a:rPr lang="en-US" altLang="zh-CN" sz="2400" b="1" dirty="0" smtClean="0"/>
              <a:t>:</a:t>
            </a:r>
            <a:endParaRPr lang="zh-CN" altLang="en-US" sz="2400" b="1" dirty="0" smtClean="0"/>
          </a:p>
        </p:txBody>
      </p:sp>
      <p:pic>
        <p:nvPicPr>
          <p:cNvPr id="2050" name="Picture 2" descr="E:\DSP程佩青课件\039836-01 数字信号处理教程（第四版）\TU\3t17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428603"/>
            <a:ext cx="4429156" cy="1937423"/>
          </a:xfrm>
          <a:prstGeom prst="rect">
            <a:avLst/>
          </a:prstGeom>
          <a:noFill/>
        </p:spPr>
      </p:pic>
      <p:pic>
        <p:nvPicPr>
          <p:cNvPr id="2051" name="Picture 3" descr="E:\DSP程佩青课件\039836-01 数字信号处理教程（第四版）\TU\3t18.T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43372" y="2428868"/>
            <a:ext cx="4430310" cy="40005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357166"/>
            <a:ext cx="5750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六、用</a:t>
            </a:r>
            <a:r>
              <a:rPr lang="en-US" altLang="zh-CN" sz="2400" b="1" dirty="0" smtClean="0"/>
              <a:t>DFT</a:t>
            </a:r>
            <a:r>
              <a:rPr lang="zh-CN" altLang="en-US" sz="2400" b="1" dirty="0" smtClean="0"/>
              <a:t>对模拟信号谱分析的几个问题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4348" y="1142984"/>
            <a:ext cx="2735044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33CC"/>
                </a:solidFill>
              </a:rPr>
              <a:t>1.  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频谱的混叠失真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06589" y="1857364"/>
            <a:ext cx="8228535" cy="16842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时域的突变会造成频域的拖尾现象，会有轻微的混叠产生；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信号中的高频噪声干扰，也可能造成频域混叠；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再次，频域泄漏也会造成频谱的混叠失真。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4348" y="4000504"/>
            <a:ext cx="78245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33CC"/>
                </a:solidFill>
              </a:rPr>
              <a:t>2. 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频谱泄漏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   时域截断为有限长序列时的截断效应，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                                           由信号加窗截断后造成的后果。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2910" y="642918"/>
            <a:ext cx="826380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① 首先是产生了频谱泄漏，窗谱主瓣使原来的谱线展宽了。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</a:t>
            </a:r>
            <a:r>
              <a:rPr lang="zh-CN" altLang="en-US" sz="2400" b="1" dirty="0" smtClean="0"/>
              <a:t>截断的时域序列长度越长，即</a:t>
            </a:r>
            <a:r>
              <a:rPr lang="en-US" sz="2400" b="1" i="1" dirty="0" smtClean="0"/>
              <a:t>N</a:t>
            </a:r>
            <a:r>
              <a:rPr lang="zh-CN" altLang="en-US" sz="2400" b="1" dirty="0" smtClean="0"/>
              <a:t>越大，则</a:t>
            </a:r>
            <a:r>
              <a:rPr lang="en-US" sz="2400" b="1" dirty="0" smtClean="0"/>
              <a:t>4π/</a:t>
            </a:r>
            <a:r>
              <a:rPr lang="en-US" sz="2400" b="1" i="1" dirty="0" smtClean="0"/>
              <a:t>N</a:t>
            </a:r>
            <a:r>
              <a:rPr lang="zh-CN" altLang="en-US" sz="2400" b="1" dirty="0" smtClean="0"/>
              <a:t>越小，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</a:t>
            </a:r>
            <a:r>
              <a:rPr lang="zh-CN" altLang="en-US" sz="2400" b="1" dirty="0" smtClean="0"/>
              <a:t>展宽得越窄，泄漏越小。这种展宽就称为频谱泄漏。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</a:t>
            </a:r>
            <a:r>
              <a:rPr lang="zh-CN" altLang="en-US" sz="2400" b="1" dirty="0" smtClean="0"/>
              <a:t>泄漏会使频率分辨率降低，也就是说，两信号的频率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</a:t>
            </a:r>
            <a:r>
              <a:rPr lang="zh-CN" altLang="en-US" sz="2400" b="1" dirty="0" smtClean="0"/>
              <a:t>离得很近时，由于频谱的泄漏，会使得无法分辨出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</a:t>
            </a:r>
            <a:r>
              <a:rPr lang="zh-CN" altLang="en-US" sz="2400" b="1" dirty="0" smtClean="0"/>
              <a:t>这两信号。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642918"/>
            <a:ext cx="888416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② 其次是截断后产生谱间串扰。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</a:t>
            </a:r>
            <a:r>
              <a:rPr lang="zh-CN" altLang="en-US" sz="2400" b="1" dirty="0" smtClean="0"/>
              <a:t>由于矩形窗存在着很多相对于主瓣幅度不是太小的旁瓣，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</a:t>
            </a:r>
            <a:r>
              <a:rPr lang="zh-CN" altLang="en-US" sz="2400" b="1" dirty="0" smtClean="0"/>
              <a:t>因而在</a:t>
            </a:r>
            <a:r>
              <a:rPr lang="en-US" sz="2400" b="1" dirty="0" smtClean="0"/>
              <a:t> </a:t>
            </a:r>
            <a:r>
              <a:rPr lang="en-US" sz="2400" b="1" i="1" dirty="0" smtClean="0"/>
              <a:t>X</a:t>
            </a:r>
            <a:r>
              <a:rPr lang="en-US" sz="2400" b="1" i="1" baseline="-25000" dirty="0" smtClean="0"/>
              <a:t>N</a:t>
            </a:r>
            <a:r>
              <a:rPr lang="en-US" sz="2400" b="1" dirty="0" smtClean="0"/>
              <a:t>(e</a:t>
            </a:r>
            <a:r>
              <a:rPr lang="en-US" sz="2400" b="1" baseline="30000" dirty="0" smtClean="0"/>
              <a:t>j</a:t>
            </a:r>
            <a:r>
              <a:rPr lang="el-GR" sz="2400" b="1" i="1" baseline="30000" dirty="0" smtClean="0"/>
              <a:t>ω</a:t>
            </a:r>
            <a:r>
              <a:rPr lang="en-US" sz="2400" b="1" dirty="0" smtClean="0"/>
              <a:t>) </a:t>
            </a:r>
            <a:r>
              <a:rPr lang="zh-CN" altLang="en-US" sz="2400" b="1" dirty="0" smtClean="0"/>
              <a:t>中也形成了很多旁瓣，这些旁瓣就起到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</a:t>
            </a:r>
            <a:r>
              <a:rPr lang="zh-CN" altLang="en-US" sz="2400" b="1" dirty="0" smtClean="0"/>
              <a:t>谱间串扰作用，它有可能使得原信号中的两个频率分量，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</a:t>
            </a:r>
            <a:r>
              <a:rPr lang="zh-CN" altLang="en-US" sz="2400" b="1" dirty="0" smtClean="0"/>
              <a:t>强信号的旁瓣掩盖弱信号的主瓣，降低了频率分辨率</a:t>
            </a:r>
            <a:r>
              <a:rPr lang="zh-CN" altLang="en-US" sz="2400" b="1" dirty="0" smtClean="0"/>
              <a:t>。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 </a:t>
            </a:r>
            <a:r>
              <a:rPr lang="en-US" altLang="zh-CN" sz="2400" b="1" dirty="0" smtClean="0"/>
              <a:t>    </a:t>
            </a:r>
            <a:r>
              <a:rPr lang="zh-CN" altLang="en-US" sz="2400" b="1" dirty="0" smtClean="0"/>
              <a:t>减轻截断效应的办法：</a:t>
            </a:r>
            <a:endParaRPr lang="en-US" altLang="zh-CN" sz="2400" b="1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 smtClean="0"/>
              <a:t>采用缓变窗（例如海明窗）截断，可减小旁瓣幅度，从而减小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谱</a:t>
            </a:r>
            <a:r>
              <a:rPr lang="zh-CN" altLang="en-US" sz="2400" b="1" smtClean="0"/>
              <a:t>间串扰；</a:t>
            </a:r>
            <a:endParaRPr lang="en-US" altLang="zh-CN" sz="2400" b="1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 smtClean="0"/>
              <a:t>使截断长度更长，使窗谱主瓣更窄，从而减小泄漏。</a:t>
            </a:r>
            <a:endParaRPr lang="zh-CN" altLang="en-US" sz="2400" b="1" dirty="0" smtClean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42910" y="642918"/>
            <a:ext cx="798808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33CC"/>
                </a:solidFill>
              </a:rPr>
              <a:t>3.  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栅栏效应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/>
              <a:t>     </a:t>
            </a:r>
            <a:r>
              <a:rPr lang="zh-CN" altLang="en-US" sz="2400" b="1" dirty="0" smtClean="0"/>
              <a:t>一般非周期模拟信号的频谱是频率的连续函数，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</a:t>
            </a:r>
            <a:r>
              <a:rPr lang="zh-CN" altLang="en-US" sz="2400" b="1" dirty="0" smtClean="0"/>
              <a:t>而用</a:t>
            </a:r>
            <a:r>
              <a:rPr lang="en-US" sz="2400" b="1" dirty="0" smtClean="0"/>
              <a:t>DFT</a:t>
            </a:r>
            <a:r>
              <a:rPr lang="zh-CN" altLang="en-US" sz="2400" b="1" dirty="0" smtClean="0"/>
              <a:t>来分析信号频谱时，</a:t>
            </a:r>
            <a:r>
              <a:rPr lang="en-US" sz="2400" b="1" dirty="0" smtClean="0"/>
              <a:t>DFT</a:t>
            </a:r>
            <a:r>
              <a:rPr lang="zh-CN" altLang="en-US" sz="2400" b="1" dirty="0" smtClean="0"/>
              <a:t>的计算的最小间距，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</a:t>
            </a:r>
            <a:r>
              <a:rPr lang="zh-CN" altLang="en-US" sz="2400" b="1" dirty="0" smtClean="0"/>
              <a:t>即看到的频谱间隔为</a:t>
            </a:r>
            <a:r>
              <a:rPr lang="en-US" altLang="zh-CN" sz="2400" b="1" i="1" dirty="0" smtClean="0"/>
              <a:t>f</a:t>
            </a:r>
            <a:r>
              <a:rPr lang="en-US" altLang="zh-CN" sz="2400" b="1" i="1" baseline="-25000" dirty="0" smtClean="0"/>
              <a:t>s</a:t>
            </a:r>
            <a:r>
              <a:rPr lang="en-US" sz="2400" b="1" dirty="0" smtClean="0"/>
              <a:t> /</a:t>
            </a:r>
            <a:r>
              <a:rPr lang="en-US" sz="2400" b="1" i="1" dirty="0" smtClean="0"/>
              <a:t>N</a:t>
            </a:r>
            <a:r>
              <a:rPr lang="zh-CN" altLang="en-US" sz="2400" b="1" dirty="0" smtClean="0"/>
              <a:t>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                       ——</a:t>
            </a:r>
            <a:r>
              <a:rPr lang="zh-CN" altLang="en-US" sz="2400" b="1" dirty="0" smtClean="0"/>
              <a:t>连续频谱的等间隔的</a:t>
            </a:r>
            <a:r>
              <a:rPr lang="en-US" sz="2400" b="1" i="1" dirty="0" smtClean="0"/>
              <a:t>N</a:t>
            </a:r>
            <a:r>
              <a:rPr lang="zh-CN" altLang="en-US" sz="2400" b="1" dirty="0" smtClean="0"/>
              <a:t>点抽样值，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</a:t>
            </a:r>
            <a:r>
              <a:rPr lang="zh-CN" altLang="en-US" sz="2400" b="1" dirty="0" smtClean="0"/>
              <a:t>而这</a:t>
            </a:r>
            <a:r>
              <a:rPr lang="en-US" sz="2400" b="1" i="1" dirty="0" smtClean="0"/>
              <a:t>N</a:t>
            </a:r>
            <a:r>
              <a:rPr lang="zh-CN" altLang="en-US" sz="2400" b="1" dirty="0" smtClean="0"/>
              <a:t>点抽样值的任意相邻两点之间的频率点上的频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</a:t>
            </a:r>
            <a:r>
              <a:rPr lang="zh-CN" altLang="en-US" sz="2400" b="1" dirty="0" smtClean="0"/>
              <a:t>谱值是不知道的，把这种现象称为栅栏效应。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4348" y="785794"/>
            <a:ext cx="71048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 startAt="4"/>
            </a:pPr>
            <a:r>
              <a:rPr lang="zh-CN" altLang="en-US" sz="2400" b="1" dirty="0" smtClean="0"/>
              <a:t>信号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量化效应</a:t>
            </a:r>
            <a:r>
              <a:rPr lang="zh-CN" altLang="en-US" sz="2400" b="1" dirty="0" smtClean="0"/>
              <a:t>以及</a:t>
            </a:r>
            <a:r>
              <a:rPr lang="en-US" sz="2400" b="1" dirty="0" smtClean="0"/>
              <a:t>FFT</a:t>
            </a:r>
            <a:r>
              <a:rPr lang="zh-CN" altLang="en-US" sz="2400" b="1" dirty="0" smtClean="0"/>
              <a:t>运算过程的系数及运算的</a:t>
            </a:r>
            <a:endParaRPr lang="en-US" altLang="zh-CN" sz="2400" b="1" dirty="0" smtClean="0"/>
          </a:p>
          <a:p>
            <a:pPr marL="457200" indent="-457200">
              <a:lnSpc>
                <a:spcPct val="150000"/>
              </a:lnSpc>
            </a:pPr>
            <a:r>
              <a:rPr lang="en-US" altLang="zh-CN" sz="2400" b="1" dirty="0" smtClean="0"/>
              <a:t>      </a:t>
            </a:r>
            <a:r>
              <a:rPr lang="zh-CN" altLang="en-US" sz="2400" b="1" dirty="0" smtClean="0"/>
              <a:t>有限字长效应等会造成频谱的失真。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DSP程佩青课件\064937-01 数字信号处理教程（第四版）(经典版) 40571-9\CTP\TU\3t20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649" y="571480"/>
            <a:ext cx="8251880" cy="5546448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7143768" y="500042"/>
            <a:ext cx="1342034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例题</a:t>
            </a:r>
            <a:r>
              <a:rPr lang="en-US" altLang="zh-CN" sz="2400" b="1" dirty="0" smtClean="0"/>
              <a:t>3.14</a:t>
            </a:r>
            <a:endParaRPr lang="zh-CN" altLang="en-US" sz="2400" b="1" dirty="0" smtClean="0"/>
          </a:p>
        </p:txBody>
      </p:sp>
      <p:sp>
        <p:nvSpPr>
          <p:cNvPr id="5" name="椭圆 4"/>
          <p:cNvSpPr/>
          <p:nvPr/>
        </p:nvSpPr>
        <p:spPr>
          <a:xfrm>
            <a:off x="6929454" y="357166"/>
            <a:ext cx="1785950" cy="928694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2910" y="500042"/>
            <a:ext cx="1342034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例题</a:t>
            </a:r>
            <a:r>
              <a:rPr lang="en-US" altLang="zh-CN" sz="2400" b="1" dirty="0" smtClean="0"/>
              <a:t>3.15</a:t>
            </a:r>
            <a:endParaRPr lang="zh-CN" altLang="en-US" sz="2400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642910" y="1357298"/>
            <a:ext cx="1342034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例题</a:t>
            </a:r>
            <a:r>
              <a:rPr lang="en-US" altLang="zh-CN" sz="2400" b="1" dirty="0" smtClean="0"/>
              <a:t>3.16</a:t>
            </a:r>
            <a:endParaRPr lang="zh-CN" altLang="en-US" sz="2400" b="1" dirty="0" smtClean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599107"/>
            <a:ext cx="7772400" cy="1829761"/>
          </a:xfrm>
        </p:spPr>
        <p:txBody>
          <a:bodyPr>
            <a:normAutofit/>
          </a:bodyPr>
          <a:lstStyle/>
          <a:p>
            <a:pPr algn="l"/>
            <a:r>
              <a:rPr lang="zh-CN" altLang="en-US" sz="4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作业：</a:t>
            </a:r>
            <a:endParaRPr lang="zh-CN" altLang="en-US" sz="40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" y="3143248"/>
            <a:ext cx="7772400" cy="1199704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285728"/>
            <a:ext cx="1031051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①  令</a:t>
            </a:r>
            <a:r>
              <a:rPr lang="en-US" sz="2400" b="1" dirty="0" smtClean="0"/>
              <a:t> </a:t>
            </a:r>
            <a:endParaRPr lang="zh-CN" altLang="en-US" sz="2400" b="1" dirty="0" smtClean="0"/>
          </a:p>
        </p:txBody>
      </p:sp>
      <p:pic>
        <p:nvPicPr>
          <p:cNvPr id="50178" name="Picture 2" descr="image00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428604"/>
            <a:ext cx="2280173" cy="428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28596" y="928670"/>
            <a:ext cx="877163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② 取</a:t>
            </a:r>
          </a:p>
        </p:txBody>
      </p:sp>
      <p:pic>
        <p:nvPicPr>
          <p:cNvPr id="50179" name="Picture 3" descr="image00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28" y="1214422"/>
            <a:ext cx="3386914" cy="928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0" name="Picture 4" descr="image00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00166" y="2428868"/>
            <a:ext cx="3459751" cy="928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42910" y="3714752"/>
            <a:ext cx="7032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③ </a:t>
            </a:r>
            <a:r>
              <a:rPr lang="en-US" sz="2400" b="1" i="1" dirty="0" smtClean="0"/>
              <a:t>X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k</a:t>
            </a:r>
            <a:r>
              <a:rPr lang="en-US" sz="2400" b="1" dirty="0" smtClean="0"/>
              <a:t>)=DFT</a:t>
            </a:r>
            <a:r>
              <a:rPr lang="en-US" altLang="zh-CN" sz="2400" b="1" dirty="0"/>
              <a:t>[</a:t>
            </a:r>
            <a:r>
              <a:rPr lang="en-US" sz="2400" b="1" i="1" dirty="0" smtClean="0"/>
              <a:t>x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)</a:t>
            </a:r>
            <a:r>
              <a:rPr lang="en-US" altLang="zh-CN" sz="2400" b="1" dirty="0"/>
              <a:t> ]</a:t>
            </a:r>
            <a:r>
              <a:rPr lang="zh-CN" altLang="en-US" sz="2400" b="1" dirty="0" smtClean="0"/>
              <a:t>，</a:t>
            </a:r>
            <a:r>
              <a:rPr lang="en-US" sz="2400" b="1" i="1" dirty="0" smtClean="0"/>
              <a:t>L</a:t>
            </a:r>
            <a:r>
              <a:rPr lang="zh-CN" altLang="en-US" sz="2400" b="1" dirty="0" smtClean="0"/>
              <a:t>点；  </a:t>
            </a:r>
            <a:r>
              <a:rPr lang="en-US" sz="2400" b="1" i="1" dirty="0" smtClean="0"/>
              <a:t>H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k</a:t>
            </a:r>
            <a:r>
              <a:rPr lang="en-US" sz="2400" b="1" dirty="0" smtClean="0"/>
              <a:t>)=DFT</a:t>
            </a:r>
            <a:r>
              <a:rPr lang="en-US" altLang="zh-CN" sz="2400" b="1" dirty="0"/>
              <a:t>[</a:t>
            </a:r>
            <a:r>
              <a:rPr lang="en-US" sz="2400" b="1" i="1" dirty="0" smtClean="0"/>
              <a:t>h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)</a:t>
            </a:r>
            <a:r>
              <a:rPr lang="en-US" altLang="zh-CN" sz="2400" b="1" dirty="0"/>
              <a:t> ]</a:t>
            </a:r>
            <a:r>
              <a:rPr lang="zh-CN" altLang="en-US" sz="2400" b="1" dirty="0" smtClean="0"/>
              <a:t>，</a:t>
            </a:r>
            <a:r>
              <a:rPr lang="en-US" sz="2400" b="1" i="1" dirty="0" smtClean="0"/>
              <a:t>L</a:t>
            </a:r>
            <a:r>
              <a:rPr lang="zh-CN" altLang="en-US" sz="2400" b="1" dirty="0" smtClean="0"/>
              <a:t>点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2910" y="4429132"/>
            <a:ext cx="2454518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④ </a:t>
            </a:r>
            <a:r>
              <a:rPr lang="en-US" sz="2400" b="1" i="1" dirty="0" smtClean="0"/>
              <a:t>Y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k</a:t>
            </a:r>
            <a:r>
              <a:rPr lang="en-US" sz="2400" b="1" dirty="0" smtClean="0"/>
              <a:t>)=</a:t>
            </a:r>
            <a:r>
              <a:rPr lang="en-US" sz="2400" b="1" i="1" dirty="0" smtClean="0"/>
              <a:t>X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k</a:t>
            </a:r>
            <a:r>
              <a:rPr lang="en-US" sz="2400" b="1" dirty="0" smtClean="0"/>
              <a:t>)</a:t>
            </a:r>
            <a:r>
              <a:rPr lang="en-US" sz="2400" b="1" i="1" dirty="0" smtClean="0"/>
              <a:t>H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k</a:t>
            </a:r>
            <a:r>
              <a:rPr lang="en-US" sz="2400" b="1" dirty="0" smtClean="0"/>
              <a:t>)</a:t>
            </a:r>
            <a:endParaRPr lang="zh-CN" altLang="en-US" sz="24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62652" y="5072074"/>
            <a:ext cx="3552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⑤ </a:t>
            </a:r>
            <a:r>
              <a:rPr lang="en-US" sz="2400" b="1" i="1" dirty="0" smtClean="0"/>
              <a:t>y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)=IDFT</a:t>
            </a:r>
            <a:r>
              <a:rPr lang="en-US" altLang="zh-CN" sz="2400" b="1" dirty="0" smtClean="0"/>
              <a:t>[</a:t>
            </a:r>
            <a:r>
              <a:rPr lang="en-US" sz="2400" b="1" i="1" dirty="0" smtClean="0"/>
              <a:t>Y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k</a:t>
            </a:r>
            <a:r>
              <a:rPr lang="en-US" sz="2400" b="1" dirty="0" smtClean="0"/>
              <a:t>)]</a:t>
            </a:r>
            <a:r>
              <a:rPr lang="zh-CN" altLang="en-US" sz="2400" b="1" dirty="0" smtClean="0"/>
              <a:t>，</a:t>
            </a:r>
            <a:r>
              <a:rPr lang="en-US" sz="2400" b="1" i="1" dirty="0" smtClean="0"/>
              <a:t>L</a:t>
            </a:r>
            <a:r>
              <a:rPr lang="zh-CN" altLang="en-US" sz="2400" b="1" dirty="0" smtClean="0"/>
              <a:t>点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43306" y="5857892"/>
            <a:ext cx="5171675" cy="576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⑥</a:t>
            </a:r>
            <a:r>
              <a:rPr lang="en-US" sz="2400" b="1" dirty="0" smtClean="0"/>
              <a:t>                         </a:t>
            </a:r>
            <a:r>
              <a:rPr lang="zh-CN" altLang="en-US" sz="2400" b="1" dirty="0" smtClean="0"/>
              <a:t>，</a:t>
            </a:r>
            <a:r>
              <a:rPr lang="en-US" sz="2400" b="1" dirty="0" smtClean="0"/>
              <a:t>0≤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≤</a:t>
            </a:r>
            <a:r>
              <a:rPr lang="en-US" sz="2400" b="1" i="1" dirty="0" smtClean="0"/>
              <a:t>N</a:t>
            </a:r>
            <a:r>
              <a:rPr lang="en-US" sz="2400" b="1" baseline="-25000" dirty="0" smtClean="0"/>
              <a:t>1</a:t>
            </a:r>
            <a:r>
              <a:rPr lang="en-US" sz="2400" b="1" dirty="0" smtClean="0"/>
              <a:t>+</a:t>
            </a:r>
            <a:r>
              <a:rPr lang="en-US" sz="2400" b="1" i="1" dirty="0" smtClean="0"/>
              <a:t>N</a:t>
            </a:r>
            <a:r>
              <a:rPr lang="en-US" sz="2400" b="1" baseline="-25000" dirty="0" smtClean="0"/>
              <a:t>2</a:t>
            </a:r>
            <a:r>
              <a:rPr lang="en-US" sz="2400" b="1" dirty="0" smtClean="0"/>
              <a:t>-1</a:t>
            </a:r>
            <a:endParaRPr lang="zh-CN" altLang="en-US" sz="2400" b="1" dirty="0" smtClean="0"/>
          </a:p>
        </p:txBody>
      </p:sp>
      <p:pic>
        <p:nvPicPr>
          <p:cNvPr id="50182" name="Picture 6" descr="image00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71934" y="5929330"/>
            <a:ext cx="1729312" cy="50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云形标注 12"/>
          <p:cNvSpPr/>
          <p:nvPr/>
        </p:nvSpPr>
        <p:spPr>
          <a:xfrm>
            <a:off x="5572132" y="1000108"/>
            <a:ext cx="3143272" cy="1928826"/>
          </a:xfrm>
          <a:prstGeom prst="cloudCallout">
            <a:avLst>
              <a:gd name="adj1" fmla="val -56776"/>
              <a:gd name="adj2" fmla="val 53104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4" name="TextBox 13"/>
          <p:cNvSpPr txBox="1"/>
          <p:nvPr/>
        </p:nvSpPr>
        <p:spPr>
          <a:xfrm>
            <a:off x="5947674" y="1285860"/>
            <a:ext cx="2350323" cy="113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利用</a:t>
            </a:r>
            <a:r>
              <a:rPr lang="en-US" sz="2400" b="1" dirty="0" smtClean="0"/>
              <a:t>DFT</a:t>
            </a:r>
            <a:r>
              <a:rPr lang="zh-CN" altLang="en-US" sz="2400" b="1" dirty="0" smtClean="0"/>
              <a:t>计算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线性卷积的过程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0034" y="428604"/>
            <a:ext cx="3970959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C00000"/>
                </a:solidFill>
              </a:rPr>
              <a:t>二、</a:t>
            </a:r>
            <a:r>
              <a:rPr lang="en-US" sz="2400" b="1" dirty="0" smtClean="0">
                <a:solidFill>
                  <a:srgbClr val="C00000"/>
                </a:solidFill>
              </a:rPr>
              <a:t> 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利用</a:t>
            </a:r>
            <a:r>
              <a:rPr lang="en-US" sz="2400" b="1" dirty="0" smtClean="0">
                <a:solidFill>
                  <a:srgbClr val="C00000"/>
                </a:solidFill>
              </a:rPr>
              <a:t>DFT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计算线性相关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2976" y="1142984"/>
            <a:ext cx="2031325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圆周相关定理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85852" y="2071678"/>
            <a:ext cx="4572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若              </a:t>
            </a:r>
            <a:r>
              <a:rPr lang="en-US" sz="2400" b="1" dirty="0" smtClean="0"/>
              <a:t>=</a:t>
            </a:r>
            <a:r>
              <a:rPr lang="en-US" sz="2400" b="1" i="1" dirty="0" smtClean="0"/>
              <a:t>X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k</a:t>
            </a:r>
            <a:r>
              <a:rPr lang="en-US" sz="2400" b="1" dirty="0" smtClean="0"/>
              <a:t>)</a:t>
            </a:r>
            <a:r>
              <a:rPr lang="en-US" sz="2400" b="1" i="1" dirty="0" smtClean="0"/>
              <a:t>Y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-</a:t>
            </a:r>
            <a:r>
              <a:rPr lang="en-US" sz="2400" b="1" i="1" dirty="0" smtClean="0"/>
              <a:t>k</a:t>
            </a:r>
            <a:r>
              <a:rPr lang="en-US" sz="2400" b="1" dirty="0" smtClean="0"/>
              <a:t>)=</a:t>
            </a:r>
            <a:r>
              <a:rPr lang="en-US" sz="2400" b="1" i="1" dirty="0" smtClean="0"/>
              <a:t>X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k</a:t>
            </a:r>
            <a:r>
              <a:rPr lang="en-US" sz="2400" b="1" dirty="0" smtClean="0"/>
              <a:t>)</a:t>
            </a:r>
            <a:endParaRPr lang="zh-CN" altLang="en-US" sz="2400" b="1" dirty="0" smtClean="0"/>
          </a:p>
        </p:txBody>
      </p:sp>
      <p:pic>
        <p:nvPicPr>
          <p:cNvPr id="66562" name="Picture 2" descr="image00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80" y="2087208"/>
            <a:ext cx="857256" cy="48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3" name="Picture 3" descr="image00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628" y="2071677"/>
            <a:ext cx="785818" cy="482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285852" y="2714620"/>
            <a:ext cx="2339102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则圆周相关序列</a:t>
            </a:r>
          </a:p>
        </p:txBody>
      </p:sp>
      <p:pic>
        <p:nvPicPr>
          <p:cNvPr id="66564" name="Picture 4" descr="image00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43042" y="3500438"/>
            <a:ext cx="1071538" cy="56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643174" y="3500438"/>
            <a:ext cx="3042821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= IDFT</a:t>
            </a:r>
            <a:r>
              <a:rPr lang="zh-CN" altLang="en-US" sz="2400" b="1" dirty="0" smtClean="0"/>
              <a:t>［             ］</a:t>
            </a:r>
            <a:r>
              <a:rPr lang="en-US" sz="2400" b="1" dirty="0" smtClean="0"/>
              <a:t>= </a:t>
            </a:r>
            <a:endParaRPr lang="zh-CN" altLang="en-US" sz="2400" b="1" dirty="0" smtClean="0"/>
          </a:p>
        </p:txBody>
      </p:sp>
      <p:pic>
        <p:nvPicPr>
          <p:cNvPr id="66565" name="Picture 5" descr="image00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00496" y="3571876"/>
            <a:ext cx="884732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6" name="Picture 6" descr="image0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72132" y="3429000"/>
            <a:ext cx="3219382" cy="857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158" y="285728"/>
            <a:ext cx="2969083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线性相关求解步骤：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75514" y="1000108"/>
            <a:ext cx="4756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① 给定</a:t>
            </a:r>
            <a:r>
              <a:rPr lang="en-US" altLang="zh-CN" sz="2400" b="1" i="1" dirty="0" smtClean="0"/>
              <a:t>x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)</a:t>
            </a:r>
            <a:r>
              <a:rPr lang="en-US" sz="2400" b="1" dirty="0" smtClean="0"/>
              <a:t> </a:t>
            </a:r>
            <a:r>
              <a:rPr lang="zh-CN" altLang="en-US" sz="2400" b="1" dirty="0" smtClean="0"/>
              <a:t>，</a:t>
            </a:r>
            <a:r>
              <a:rPr lang="en-US" altLang="zh-CN" sz="2400" b="1" i="1" dirty="0" smtClean="0"/>
              <a:t>N</a:t>
            </a:r>
            <a:r>
              <a:rPr lang="en-US" altLang="zh-CN" sz="2400" b="1" baseline="-25000" dirty="0" smtClean="0"/>
              <a:t>1</a:t>
            </a:r>
            <a:r>
              <a:rPr lang="en-US" sz="2400" b="1" dirty="0" smtClean="0"/>
              <a:t> </a:t>
            </a:r>
            <a:r>
              <a:rPr lang="zh-CN" altLang="en-US" sz="2400" b="1" dirty="0" smtClean="0"/>
              <a:t>点；</a:t>
            </a:r>
            <a:r>
              <a:rPr lang="en-US" altLang="zh-CN" sz="2400" b="1" i="1" dirty="0" smtClean="0"/>
              <a:t>y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)</a:t>
            </a:r>
            <a:r>
              <a:rPr lang="en-US" sz="2400" b="1" dirty="0" smtClean="0"/>
              <a:t> </a:t>
            </a:r>
            <a:r>
              <a:rPr lang="zh-CN" altLang="en-US" sz="2400" b="1" dirty="0" smtClean="0"/>
              <a:t>，</a:t>
            </a:r>
            <a:r>
              <a:rPr lang="en-US" altLang="zh-CN" sz="2400" b="1" i="1" dirty="0" smtClean="0"/>
              <a:t>N</a:t>
            </a:r>
            <a:r>
              <a:rPr lang="en-US" altLang="zh-CN" sz="2400" b="1" baseline="-25000" dirty="0" smtClean="0"/>
              <a:t>2</a:t>
            </a:r>
            <a:r>
              <a:rPr lang="en-US" sz="2400" b="1" dirty="0" smtClean="0"/>
              <a:t> </a:t>
            </a:r>
            <a:r>
              <a:rPr lang="zh-CN" altLang="en-US" sz="2400" b="1" dirty="0" smtClean="0"/>
              <a:t>点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28662" y="1785926"/>
            <a:ext cx="4031873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② 补零到        </a:t>
            </a:r>
            <a:r>
              <a:rPr lang="en-US" sz="2400" b="1" dirty="0" smtClean="0"/>
              <a:t>                 </a:t>
            </a:r>
            <a:r>
              <a:rPr lang="zh-CN" altLang="en-US" sz="2400" b="1" dirty="0" smtClean="0"/>
              <a:t>点：</a:t>
            </a:r>
          </a:p>
        </p:txBody>
      </p:sp>
      <p:pic>
        <p:nvPicPr>
          <p:cNvPr id="67586" name="Picture 2" descr="image01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7518" y="1928826"/>
            <a:ext cx="1714416" cy="428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7" name="Picture 3" descr="image01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28" y="2928958"/>
            <a:ext cx="918437" cy="428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8" name="Picture 4" descr="image01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57422" y="2643182"/>
            <a:ext cx="870650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9" name="Picture 5" descr="image01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28992" y="2643182"/>
            <a:ext cx="1643042" cy="89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0" name="Picture 6" descr="image01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428728" y="4000504"/>
            <a:ext cx="959257" cy="428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1" name="Picture 7" descr="image02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357422" y="3786190"/>
            <a:ext cx="870651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2" name="Picture 8" descr="image021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500430" y="3786190"/>
            <a:ext cx="1643042" cy="89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071538" y="5000636"/>
            <a:ext cx="877163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③ 求</a:t>
            </a:r>
          </a:p>
        </p:txBody>
      </p:sp>
      <p:pic>
        <p:nvPicPr>
          <p:cNvPr id="67593" name="Picture 9" descr="image02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071670" y="5143512"/>
            <a:ext cx="2711652" cy="857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5786" y="714356"/>
            <a:ext cx="569387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④ </a:t>
            </a:r>
          </a:p>
        </p:txBody>
      </p:sp>
      <p:pic>
        <p:nvPicPr>
          <p:cNvPr id="68610" name="Picture 2" descr="image02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857231"/>
            <a:ext cx="2428892" cy="44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785786" y="1571612"/>
            <a:ext cx="492443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⑤</a:t>
            </a:r>
          </a:p>
        </p:txBody>
      </p:sp>
      <p:pic>
        <p:nvPicPr>
          <p:cNvPr id="68611" name="Picture 3" descr="image02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1643050"/>
            <a:ext cx="3143240" cy="488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928662" y="2714620"/>
            <a:ext cx="786465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⑥ 确定</a:t>
            </a:r>
            <a:r>
              <a:rPr lang="en-US" sz="2400" b="1" i="1" dirty="0" smtClean="0"/>
              <a:t>r</a:t>
            </a:r>
            <a:r>
              <a:rPr lang="en-US" sz="2400" b="1" i="1" baseline="-25000" dirty="0" smtClean="0"/>
              <a:t>xy</a:t>
            </a:r>
            <a:r>
              <a:rPr lang="en-US" sz="2400" b="1" dirty="0" smtClean="0"/>
              <a:t>(0)</a:t>
            </a:r>
            <a:r>
              <a:rPr lang="zh-CN" altLang="en-US" sz="2400" b="1" dirty="0" smtClean="0"/>
              <a:t>的定位，由于圆周相关定理求出的</a:t>
            </a:r>
            <a:r>
              <a:rPr lang="en-US" sz="2400" b="1" dirty="0" smtClean="0"/>
              <a:t>      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     的</a:t>
            </a:r>
            <a:r>
              <a:rPr lang="en-US" sz="2400" b="1" i="1" dirty="0" smtClean="0"/>
              <a:t>m</a:t>
            </a:r>
            <a:r>
              <a:rPr lang="zh-CN" altLang="en-US" sz="2400" b="1" dirty="0" smtClean="0"/>
              <a:t>全部是正值，而线性相关在</a:t>
            </a:r>
            <a:r>
              <a:rPr lang="en-US" sz="2400" b="1" i="1" dirty="0" smtClean="0"/>
              <a:t>m</a:t>
            </a:r>
            <a:r>
              <a:rPr lang="zh-CN" altLang="en-US" sz="2400" b="1" dirty="0" smtClean="0"/>
              <a:t>为正数及</a:t>
            </a:r>
            <a:r>
              <a:rPr lang="en-US" sz="2400" b="1" i="1" dirty="0" smtClean="0"/>
              <a:t>m</a:t>
            </a:r>
            <a:r>
              <a:rPr lang="zh-CN" altLang="en-US" sz="2400" b="1" dirty="0" smtClean="0"/>
              <a:t>为负数时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</a:t>
            </a:r>
            <a:r>
              <a:rPr lang="zh-CN" altLang="en-US" sz="2400" b="1" dirty="0" smtClean="0"/>
              <a:t>皆有值，因而有</a:t>
            </a:r>
            <a:r>
              <a:rPr lang="en-US" sz="2400" b="1" i="1" dirty="0" smtClean="0"/>
              <a:t>m</a:t>
            </a:r>
            <a:r>
              <a:rPr lang="en-US" sz="2400" b="1" dirty="0" smtClean="0"/>
              <a:t>=0</a:t>
            </a:r>
            <a:r>
              <a:rPr lang="zh-CN" altLang="en-US" sz="2400" b="1" dirty="0" smtClean="0"/>
              <a:t>的定位问题。</a:t>
            </a:r>
          </a:p>
        </p:txBody>
      </p:sp>
      <p:pic>
        <p:nvPicPr>
          <p:cNvPr id="68613" name="Picture 5" descr="image00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29552" y="2714620"/>
            <a:ext cx="1071538" cy="56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2910" y="642918"/>
            <a:ext cx="537679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例</a:t>
            </a:r>
            <a:r>
              <a:rPr lang="en-US" altLang="zh-CN" sz="2400" b="1" dirty="0" smtClean="0"/>
              <a:t>3.13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设两个实序列为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     </a:t>
            </a:r>
            <a:r>
              <a:rPr lang="en-US" altLang="zh-CN" sz="2400" b="1" i="1" dirty="0" smtClean="0"/>
              <a:t>x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)={</a:t>
            </a:r>
            <a:r>
              <a:rPr lang="en-US" altLang="zh-CN" sz="2400" b="1" u="sng" dirty="0" smtClean="0"/>
              <a:t>2</a:t>
            </a:r>
            <a:r>
              <a:rPr lang="zh-CN" altLang="en-US" sz="2400" b="1" dirty="0" smtClean="0"/>
              <a:t>，</a:t>
            </a:r>
            <a:r>
              <a:rPr lang="en-US" altLang="zh-CN" sz="2400" b="1" dirty="0" smtClean="0"/>
              <a:t>1</a:t>
            </a:r>
            <a:r>
              <a:rPr lang="zh-CN" altLang="en-US" sz="2400" b="1" dirty="0" smtClean="0"/>
              <a:t>，</a:t>
            </a:r>
            <a:r>
              <a:rPr lang="en-US" altLang="zh-CN" sz="2400" b="1" dirty="0" smtClean="0"/>
              <a:t>3</a:t>
            </a:r>
            <a:r>
              <a:rPr lang="zh-CN" altLang="en-US" sz="2400" b="1" dirty="0" smtClean="0"/>
              <a:t>，</a:t>
            </a:r>
            <a:r>
              <a:rPr lang="en-US" altLang="zh-CN" sz="2400" b="1" dirty="0" smtClean="0"/>
              <a:t>2</a:t>
            </a:r>
            <a:r>
              <a:rPr lang="zh-CN" altLang="en-US" sz="2400" b="1" dirty="0" smtClean="0"/>
              <a:t>，</a:t>
            </a:r>
            <a:r>
              <a:rPr lang="en-US" altLang="zh-CN" sz="2400" b="1" dirty="0" smtClean="0"/>
              <a:t>1</a:t>
            </a:r>
            <a:r>
              <a:rPr lang="zh-CN" altLang="en-US" sz="2400" b="1" dirty="0" smtClean="0"/>
              <a:t>，</a:t>
            </a:r>
            <a:r>
              <a:rPr lang="en-US" altLang="zh-CN" sz="2400" b="1" dirty="0" smtClean="0"/>
              <a:t>5</a:t>
            </a:r>
            <a:r>
              <a:rPr lang="zh-CN" altLang="en-US" sz="2400" b="1" dirty="0" smtClean="0"/>
              <a:t>，</a:t>
            </a:r>
            <a:r>
              <a:rPr lang="en-US" altLang="zh-CN" sz="2400" b="1" dirty="0" smtClean="0"/>
              <a:t>1}</a:t>
            </a:r>
            <a:r>
              <a:rPr lang="zh-CN" altLang="en-US" sz="2400" b="1" dirty="0" smtClean="0"/>
              <a:t>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i="1" dirty="0" smtClean="0"/>
              <a:t>             y</a:t>
            </a:r>
            <a:r>
              <a:rPr lang="en-US" altLang="zh-CN" sz="2400" b="1" dirty="0" smtClean="0"/>
              <a:t> 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/>
              <a:t>)={</a:t>
            </a:r>
            <a:r>
              <a:rPr lang="en-US" altLang="zh-CN" sz="2400" b="1" u="sng" dirty="0"/>
              <a:t> 2</a:t>
            </a:r>
            <a:r>
              <a:rPr lang="en-US" altLang="zh-CN" sz="2400" b="1" dirty="0" smtClean="0"/>
              <a:t>,  1</a:t>
            </a:r>
            <a:r>
              <a:rPr lang="zh-CN" altLang="en-US" sz="2400" b="1" dirty="0" smtClean="0"/>
              <a:t>，</a:t>
            </a:r>
            <a:r>
              <a:rPr lang="en-US" altLang="zh-CN" sz="2400" b="1" dirty="0" smtClean="0"/>
              <a:t>3</a:t>
            </a:r>
            <a:r>
              <a:rPr lang="zh-CN" altLang="en-US" sz="2400" b="1" dirty="0" smtClean="0"/>
              <a:t>，</a:t>
            </a:r>
            <a:r>
              <a:rPr lang="en-US" altLang="zh-CN" sz="2400" b="1" dirty="0" smtClean="0"/>
              <a:t>4}</a:t>
            </a:r>
            <a:r>
              <a:rPr lang="zh-CN" altLang="en-US" sz="2400" b="1" dirty="0" smtClean="0"/>
              <a:t>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试求互相关序列</a:t>
            </a:r>
            <a:r>
              <a:rPr lang="en-US" altLang="zh-CN" sz="2400" b="1" i="1" dirty="0" smtClean="0"/>
              <a:t>r</a:t>
            </a:r>
            <a:r>
              <a:rPr lang="en-US" altLang="zh-CN" sz="2400" b="1" i="1" baseline="-25000" dirty="0" smtClean="0"/>
              <a:t>xy</a:t>
            </a:r>
            <a:r>
              <a:rPr lang="en-US" altLang="zh-CN" sz="2400" b="1" i="1" dirty="0" smtClean="0"/>
              <a:t>(m)</a:t>
            </a:r>
            <a:r>
              <a:rPr lang="zh-CN" altLang="en-US" sz="2400" b="1" dirty="0" smtClean="0"/>
              <a:t>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357166"/>
            <a:ext cx="7992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2060"/>
                </a:solidFill>
              </a:rPr>
              <a:t>三、</a:t>
            </a:r>
            <a:r>
              <a:rPr lang="en-US" sz="2400" b="1" dirty="0" smtClean="0">
                <a:solidFill>
                  <a:srgbClr val="002060"/>
                </a:solidFill>
              </a:rPr>
              <a:t> </a:t>
            </a:r>
            <a:r>
              <a:rPr lang="zh-CN" altLang="en-US" sz="2400" b="1" dirty="0" smtClean="0">
                <a:solidFill>
                  <a:srgbClr val="002060"/>
                </a:solidFill>
              </a:rPr>
              <a:t>利用</a:t>
            </a:r>
            <a:r>
              <a:rPr lang="en-US" sz="2400" b="1" dirty="0" smtClean="0">
                <a:solidFill>
                  <a:srgbClr val="002060"/>
                </a:solidFill>
              </a:rPr>
              <a:t>DFT</a:t>
            </a:r>
            <a:r>
              <a:rPr lang="zh-CN" altLang="en-US" sz="2400" b="1" dirty="0" smtClean="0">
                <a:solidFill>
                  <a:srgbClr val="002060"/>
                </a:solidFill>
              </a:rPr>
              <a:t>对模拟信号的傅里叶变换（级数）对的逼近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4348" y="1142984"/>
            <a:ext cx="8377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1.   </a:t>
            </a:r>
            <a:r>
              <a:rPr lang="zh-CN" altLang="en-US" sz="2400" b="1" dirty="0" smtClean="0"/>
              <a:t>用</a:t>
            </a:r>
            <a:r>
              <a:rPr lang="en-US" sz="2400" b="1" dirty="0" smtClean="0"/>
              <a:t>DFT</a:t>
            </a:r>
            <a:r>
              <a:rPr lang="zh-CN" altLang="en-US" sz="2400" b="1" dirty="0" smtClean="0"/>
              <a:t>对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连续时间信号非周期信号</a:t>
            </a:r>
            <a:r>
              <a:rPr lang="zh-CN" altLang="en-US" sz="2400" b="1" dirty="0" smtClean="0"/>
              <a:t>的傅里叶变换对的逼近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1538" y="1928802"/>
            <a:ext cx="7144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 连续时间非周期的绝对可积信号</a:t>
            </a:r>
            <a:r>
              <a:rPr lang="en-US" sz="2400" b="1" dirty="0" smtClean="0"/>
              <a:t> </a:t>
            </a:r>
            <a:r>
              <a:rPr lang="zh-CN" altLang="en-US" sz="2400" b="1" dirty="0" smtClean="0"/>
              <a:t>的傅里叶变换对：</a:t>
            </a:r>
          </a:p>
        </p:txBody>
      </p:sp>
      <p:pic>
        <p:nvPicPr>
          <p:cNvPr id="69634" name="Picture 2" descr="image02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2714620"/>
            <a:ext cx="2773732" cy="642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5" name="Picture 3" descr="image02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7290" y="3571876"/>
            <a:ext cx="2857520" cy="701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158" y="500042"/>
            <a:ext cx="838562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（</a:t>
            </a:r>
            <a:r>
              <a:rPr lang="en-US" sz="2400" b="1" dirty="0" smtClean="0"/>
              <a:t>1</a:t>
            </a:r>
            <a:r>
              <a:rPr lang="zh-CN" altLang="en-US" sz="2400" b="1" dirty="0" smtClean="0"/>
              <a:t>） 将</a:t>
            </a:r>
            <a:r>
              <a:rPr lang="en-US" sz="2400" b="1" dirty="0" smtClean="0"/>
              <a:t> </a:t>
            </a:r>
            <a:r>
              <a:rPr lang="en-US" sz="2400" b="1" i="1" dirty="0" smtClean="0"/>
              <a:t>x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t</a:t>
            </a:r>
            <a:r>
              <a:rPr lang="en-US" sz="2400" b="1" dirty="0" smtClean="0"/>
              <a:t>) </a:t>
            </a:r>
            <a:r>
              <a:rPr lang="zh-CN" altLang="en-US" sz="2400" b="1" dirty="0" smtClean="0"/>
              <a:t>在</a:t>
            </a:r>
            <a:r>
              <a:rPr lang="en-US" sz="2400" b="1" i="1" dirty="0" smtClean="0"/>
              <a:t>t </a:t>
            </a:r>
            <a:r>
              <a:rPr lang="zh-CN" altLang="en-US" sz="2400" b="1" dirty="0" smtClean="0"/>
              <a:t>轴上等间隔（宽度为</a:t>
            </a:r>
            <a:r>
              <a:rPr lang="en-US" sz="2400" b="1" dirty="0" smtClean="0"/>
              <a:t> </a:t>
            </a:r>
            <a:r>
              <a:rPr lang="zh-CN" altLang="en-US" sz="2400" b="1" dirty="0" smtClean="0"/>
              <a:t>）分段，每一段用一个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   </a:t>
            </a:r>
            <a:r>
              <a:rPr lang="zh-CN" altLang="en-US" sz="2400" b="1" dirty="0" smtClean="0"/>
              <a:t>矩形脉冲代替，脉冲的幅度为其起始点的抽样值</a:t>
            </a:r>
            <a:r>
              <a:rPr lang="en-US" sz="2400" b="1" dirty="0" smtClean="0"/>
              <a:t> </a:t>
            </a:r>
            <a:r>
              <a:rPr lang="zh-CN" altLang="en-US" sz="2400" b="1" dirty="0" smtClean="0"/>
              <a:t>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   </a:t>
            </a:r>
            <a:r>
              <a:rPr lang="zh-CN" altLang="en-US" sz="2400" b="1" dirty="0" smtClean="0"/>
              <a:t>然后把所有矩形脉冲的面积相加。</a:t>
            </a:r>
          </a:p>
        </p:txBody>
      </p:sp>
      <p:pic>
        <p:nvPicPr>
          <p:cNvPr id="70658" name="Picture 2" descr="image03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43174" y="1714488"/>
            <a:ext cx="2944692" cy="50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59" name="Picture 3" descr="image03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43174" y="3000372"/>
            <a:ext cx="3428992" cy="834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14348" y="4143380"/>
            <a:ext cx="837761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（</a:t>
            </a:r>
            <a:r>
              <a:rPr lang="en-US" sz="2400" b="1" dirty="0" smtClean="0"/>
              <a:t>2</a:t>
            </a:r>
            <a:r>
              <a:rPr lang="zh-CN" altLang="en-US" sz="2400" b="1" dirty="0" smtClean="0"/>
              <a:t>） 将序列</a:t>
            </a:r>
            <a:r>
              <a:rPr lang="en-US" altLang="zh-CN" sz="2400" b="1" i="1" dirty="0" smtClean="0"/>
              <a:t>x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)=</a:t>
            </a:r>
            <a:r>
              <a:rPr lang="en-US" altLang="zh-CN" sz="2400" b="1" i="1" dirty="0" smtClean="0"/>
              <a:t>x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err="1" smtClean="0"/>
              <a:t>nT</a:t>
            </a:r>
            <a:r>
              <a:rPr lang="en-US" altLang="zh-CN" sz="2400" b="1" dirty="0" smtClean="0"/>
              <a:t>)</a:t>
            </a:r>
            <a:r>
              <a:rPr lang="en-US" sz="2400" b="1" dirty="0" smtClean="0"/>
              <a:t> </a:t>
            </a:r>
            <a:r>
              <a:rPr lang="zh-CN" altLang="en-US" sz="2400" b="1" dirty="0" smtClean="0"/>
              <a:t>截断成从 </a:t>
            </a:r>
            <a:r>
              <a:rPr lang="en-US" altLang="zh-CN" sz="2400" b="1" i="1" dirty="0" smtClean="0"/>
              <a:t>t</a:t>
            </a:r>
            <a:r>
              <a:rPr lang="en-US" altLang="zh-CN" sz="2400" b="1" dirty="0" smtClean="0"/>
              <a:t>=0</a:t>
            </a:r>
            <a:r>
              <a:rPr lang="en-US" sz="2400" b="1" dirty="0" smtClean="0"/>
              <a:t> </a:t>
            </a:r>
            <a:r>
              <a:rPr lang="zh-CN" altLang="en-US" sz="2400" b="1" dirty="0" smtClean="0"/>
              <a:t>开始长度为</a:t>
            </a:r>
            <a:r>
              <a:rPr lang="en-US" sz="2400" b="1" i="1" dirty="0" smtClean="0"/>
              <a:t>T</a:t>
            </a:r>
            <a:r>
              <a:rPr lang="en-US" sz="2400" b="1" baseline="-25000" dirty="0" smtClean="0"/>
              <a:t>0</a:t>
            </a:r>
            <a:r>
              <a:rPr lang="zh-CN" altLang="en-US" sz="2400" b="1" dirty="0" smtClean="0"/>
              <a:t>的有限长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   </a:t>
            </a:r>
            <a:r>
              <a:rPr lang="zh-CN" altLang="en-US" sz="2400" b="1" dirty="0" smtClean="0"/>
              <a:t>序列，包含有</a:t>
            </a:r>
            <a:r>
              <a:rPr lang="en-US" sz="2400" b="1" i="1" dirty="0" smtClean="0"/>
              <a:t>N</a:t>
            </a:r>
            <a:r>
              <a:rPr lang="zh-CN" altLang="en-US" sz="2400" b="1" dirty="0" smtClean="0"/>
              <a:t>个抽样（即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=0~(</a:t>
            </a:r>
            <a:r>
              <a:rPr lang="en-US" sz="2400" b="1" i="1" dirty="0" smtClean="0"/>
              <a:t>N </a:t>
            </a:r>
            <a:r>
              <a:rPr lang="en-US" sz="2400" b="1" dirty="0" smtClean="0"/>
              <a:t>- 1)</a:t>
            </a:r>
            <a:r>
              <a:rPr lang="zh-CN" altLang="en-US" sz="2400" b="1" dirty="0" smtClean="0"/>
              <a:t>，时域取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sz="2400" b="1" i="1" dirty="0" smtClean="0"/>
              <a:t>          N</a:t>
            </a:r>
            <a:r>
              <a:rPr lang="zh-CN" altLang="en-US" sz="2400" b="1" dirty="0" smtClean="0"/>
              <a:t>个样点</a:t>
            </a:r>
          </a:p>
        </p:txBody>
      </p:sp>
      <p:pic>
        <p:nvPicPr>
          <p:cNvPr id="70661" name="Picture 5" descr="image04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00496" y="5500702"/>
            <a:ext cx="3181283" cy="857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自定义 2">
      <a:majorFont>
        <a:latin typeface="Times New Roman"/>
        <a:ea typeface="楷体_GB2312"/>
        <a:cs typeface=""/>
      </a:majorFont>
      <a:minorFont>
        <a:latin typeface="Times New Roman"/>
        <a:ea typeface="楷体_GB2312"/>
        <a:cs typeface="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1905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50000"/>
          </a:lnSpc>
          <a:defRPr sz="2400" b="1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1194</TotalTime>
  <Words>1438</Words>
  <Application>Microsoft Office PowerPoint</Application>
  <PresentationFormat>全屏显示(4:3)</PresentationFormat>
  <Paragraphs>143</Paragraphs>
  <Slides>29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0" baseType="lpstr">
      <vt:lpstr>Concourse</vt:lpstr>
      <vt:lpstr>             3.6  DFT的应用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作业：</vt:lpstr>
    </vt:vector>
  </TitlesOfParts>
  <Company>WwW.YlmF.CoM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雨林木风</dc:creator>
  <cp:lastModifiedBy>E34Wen</cp:lastModifiedBy>
  <cp:revision>162</cp:revision>
  <dcterms:created xsi:type="dcterms:W3CDTF">2017-07-17T10:44:10Z</dcterms:created>
  <dcterms:modified xsi:type="dcterms:W3CDTF">2017-09-27T07:32:31Z</dcterms:modified>
</cp:coreProperties>
</file>